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51"/>
  </p:notesMasterIdLst>
  <p:handoutMasterIdLst>
    <p:handoutMasterId r:id="rId52"/>
  </p:handoutMasterIdLst>
  <p:sldIdLst>
    <p:sldId id="256" r:id="rId2"/>
    <p:sldId id="299" r:id="rId3"/>
    <p:sldId id="285" r:id="rId4"/>
    <p:sldId id="300" r:id="rId5"/>
    <p:sldId id="268" r:id="rId6"/>
    <p:sldId id="326" r:id="rId7"/>
    <p:sldId id="327" r:id="rId8"/>
    <p:sldId id="328" r:id="rId9"/>
    <p:sldId id="329" r:id="rId10"/>
    <p:sldId id="330" r:id="rId11"/>
    <p:sldId id="331" r:id="rId12"/>
    <p:sldId id="332" r:id="rId13"/>
    <p:sldId id="333" r:id="rId14"/>
    <p:sldId id="334" r:id="rId15"/>
    <p:sldId id="335" r:id="rId16"/>
    <p:sldId id="336" r:id="rId17"/>
    <p:sldId id="337" r:id="rId18"/>
    <p:sldId id="302" r:id="rId19"/>
    <p:sldId id="312" r:id="rId20"/>
    <p:sldId id="313" r:id="rId21"/>
    <p:sldId id="314" r:id="rId22"/>
    <p:sldId id="315" r:id="rId23"/>
    <p:sldId id="316" r:id="rId24"/>
    <p:sldId id="317" r:id="rId25"/>
    <p:sldId id="318" r:id="rId26"/>
    <p:sldId id="319" r:id="rId27"/>
    <p:sldId id="320" r:id="rId28"/>
    <p:sldId id="321" r:id="rId29"/>
    <p:sldId id="322" r:id="rId30"/>
    <p:sldId id="323" r:id="rId31"/>
    <p:sldId id="324" r:id="rId32"/>
    <p:sldId id="325" r:id="rId33"/>
    <p:sldId id="286" r:id="rId34"/>
    <p:sldId id="298" r:id="rId35"/>
    <p:sldId id="288" r:id="rId36"/>
    <p:sldId id="292" r:id="rId37"/>
    <p:sldId id="293" r:id="rId38"/>
    <p:sldId id="294" r:id="rId39"/>
    <p:sldId id="303" r:id="rId40"/>
    <p:sldId id="287" r:id="rId41"/>
    <p:sldId id="291" r:id="rId42"/>
    <p:sldId id="276" r:id="rId43"/>
    <p:sldId id="338" r:id="rId44"/>
    <p:sldId id="306" r:id="rId45"/>
    <p:sldId id="295" r:id="rId46"/>
    <p:sldId id="305" r:id="rId47"/>
    <p:sldId id="310" r:id="rId48"/>
    <p:sldId id="311" r:id="rId49"/>
    <p:sldId id="307"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AD86"/>
    <a:srgbClr val="164194"/>
    <a:srgbClr val="003399"/>
    <a:srgbClr val="575756"/>
    <a:srgbClr val="E57912"/>
    <a:srgbClr val="1F3E7B"/>
    <a:srgbClr val="5DBBE8"/>
    <a:srgbClr val="00A3A2"/>
    <a:srgbClr val="33CC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74" autoAdjust="0"/>
    <p:restoredTop sz="93039" autoAdjust="0"/>
  </p:normalViewPr>
  <p:slideViewPr>
    <p:cSldViewPr>
      <p:cViewPr varScale="1">
        <p:scale>
          <a:sx n="101" d="100"/>
          <a:sy n="101" d="100"/>
        </p:scale>
        <p:origin x="-414"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3737788" cy="7373778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1652CD-B8A1-4EED-98D9-ABE9408C04DD}" type="datetimeFigureOut">
              <a:rPr lang="en-GB" smtClean="0"/>
              <a:pPr/>
              <a:t>02/05/2016</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68BE1EB-0005-436B-8D1D-4C0CFB921014}" type="slidenum">
              <a:rPr lang="en-GB" smtClean="0"/>
              <a:pPr/>
              <a:t>‹#›</a:t>
            </a:fld>
            <a:endParaRPr lang="en-GB"/>
          </a:p>
        </p:txBody>
      </p:sp>
    </p:spTree>
    <p:extLst>
      <p:ext uri="{BB962C8B-B14F-4D97-AF65-F5344CB8AC3E}">
        <p14:creationId xmlns:p14="http://schemas.microsoft.com/office/powerpoint/2010/main" xmlns="" val="2038681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8678D1-9BD8-4F02-9E89-3F66E246BA43}" type="datetimeFigureOut">
              <a:rPr lang="en-GB" smtClean="0"/>
              <a:pPr/>
              <a:t>02/05/2016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9ECFA2-324B-4370-B6DD-F3889479146C}" type="slidenum">
              <a:rPr lang="en-GB" smtClean="0"/>
              <a:pPr/>
              <a:t>‹#›</a:t>
            </a:fld>
            <a:endParaRPr lang="en-GB"/>
          </a:p>
        </p:txBody>
      </p:sp>
    </p:spTree>
    <p:extLst>
      <p:ext uri="{BB962C8B-B14F-4D97-AF65-F5344CB8AC3E}">
        <p14:creationId xmlns:p14="http://schemas.microsoft.com/office/powerpoint/2010/main" xmlns="" val="210663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ordinator.mobilityweek.eu/login.php?"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89ECFA2-324B-4370-B6DD-F3889479146C}" type="slidenum">
              <a:rPr lang="en-GB" smtClean="0"/>
              <a:pPr/>
              <a:t>1</a:t>
            </a:fld>
            <a:endParaRPr lang="en-GB"/>
          </a:p>
        </p:txBody>
      </p:sp>
    </p:spTree>
    <p:extLst>
      <p:ext uri="{BB962C8B-B14F-4D97-AF65-F5344CB8AC3E}">
        <p14:creationId xmlns:p14="http://schemas.microsoft.com/office/powerpoint/2010/main" xmlns="" val="2907717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Copenhagen,</a:t>
            </a:r>
            <a:r>
              <a:rPr lang="en-US" baseline="0" dirty="0" smtClean="0"/>
              <a:t> city authorities conclude it makes sense to invest in bicycle- rather than car-parking, saying that ‘bicycle parking potentially generates 4.5 times more revenue than car-parking space.’ This is because eight cyclists will spend more money than a single motorist using the same amount of space for parking.</a:t>
            </a:r>
            <a:endParaRPr lang="en-GB" dirty="0"/>
          </a:p>
        </p:txBody>
      </p:sp>
      <p:sp>
        <p:nvSpPr>
          <p:cNvPr id="4" name="Slide Number Placeholder 3"/>
          <p:cNvSpPr>
            <a:spLocks noGrp="1"/>
          </p:cNvSpPr>
          <p:nvPr>
            <p:ph type="sldNum" sz="quarter" idx="10"/>
          </p:nvPr>
        </p:nvSpPr>
        <p:spPr/>
        <p:txBody>
          <a:bodyPr/>
          <a:lstStyle/>
          <a:p>
            <a:fld id="{589ECFA2-324B-4370-B6DD-F3889479146C}" type="slidenum">
              <a:rPr lang="en-GB" smtClean="0"/>
              <a:pPr/>
              <a:t>39</a:t>
            </a:fld>
            <a:endParaRPr lang="en-GB"/>
          </a:p>
        </p:txBody>
      </p:sp>
    </p:spTree>
    <p:extLst>
      <p:ext uri="{BB962C8B-B14F-4D97-AF65-F5344CB8AC3E}">
        <p14:creationId xmlns:p14="http://schemas.microsoft.com/office/powerpoint/2010/main" xmlns="" val="1898654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fr-BE" kern="0" dirty="0" smtClean="0">
              <a:solidFill>
                <a:srgbClr val="FF0000"/>
              </a:solidFill>
              <a:ea typeface="ＭＳ Ｐゴシック" charset="-128"/>
            </a:endParaRPr>
          </a:p>
          <a:p>
            <a:pPr>
              <a:defRPr/>
            </a:pPr>
            <a:endParaRPr lang="en-GB" dirty="0"/>
          </a:p>
        </p:txBody>
      </p:sp>
      <p:sp>
        <p:nvSpPr>
          <p:cNvPr id="4" name="Slide Number Placeholder 3"/>
          <p:cNvSpPr>
            <a:spLocks noGrp="1"/>
          </p:cNvSpPr>
          <p:nvPr>
            <p:ph type="sldNum" sz="quarter" idx="10"/>
          </p:nvPr>
        </p:nvSpPr>
        <p:spPr/>
        <p:txBody>
          <a:bodyPr/>
          <a:lstStyle/>
          <a:p>
            <a:fld id="{589ECFA2-324B-4370-B6DD-F3889479146C}" type="slidenum">
              <a:rPr lang="en-GB" smtClean="0"/>
              <a:pPr/>
              <a:t>40</a:t>
            </a:fld>
            <a:endParaRPr lang="en-GB"/>
          </a:p>
        </p:txBody>
      </p:sp>
    </p:spTree>
    <p:extLst>
      <p:ext uri="{BB962C8B-B14F-4D97-AF65-F5344CB8AC3E}">
        <p14:creationId xmlns:p14="http://schemas.microsoft.com/office/powerpoint/2010/main" xmlns="" val="923720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9ECFA2-324B-4370-B6DD-F3889479146C}" type="slidenum">
              <a:rPr lang="en-GB" smtClean="0"/>
              <a:pPr/>
              <a:t>41</a:t>
            </a:fld>
            <a:endParaRPr lang="en-GB"/>
          </a:p>
        </p:txBody>
      </p:sp>
    </p:spTree>
    <p:extLst>
      <p:ext uri="{BB962C8B-B14F-4D97-AF65-F5344CB8AC3E}">
        <p14:creationId xmlns:p14="http://schemas.microsoft.com/office/powerpoint/2010/main" xmlns="" val="486402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If your city was involved</a:t>
            </a:r>
            <a:r>
              <a:rPr lang="en-US" sz="1200" i="1" kern="1200" baseline="0" dirty="0" smtClean="0">
                <a:solidFill>
                  <a:schemeClr val="tx1"/>
                </a:solidFill>
                <a:effectLst/>
                <a:latin typeface="+mn-lt"/>
                <a:ea typeface="+mn-ea"/>
                <a:cs typeface="+mn-cs"/>
              </a:rPr>
              <a:t> in </a:t>
            </a:r>
            <a:r>
              <a:rPr lang="en-US" sz="1200" i="1" kern="1200" dirty="0" smtClean="0">
                <a:solidFill>
                  <a:schemeClr val="tx1"/>
                </a:solidFill>
                <a:effectLst/>
                <a:latin typeface="+mn-lt"/>
                <a:ea typeface="+mn-ea"/>
                <a:cs typeface="+mn-cs"/>
              </a:rPr>
              <a:t>EMW last year, thank you for your participation!</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589ECFA2-324B-4370-B6DD-F3889479146C}" type="slidenum">
              <a:rPr lang="en-GB" smtClean="0"/>
              <a:pPr/>
              <a:t>42</a:t>
            </a:fld>
            <a:endParaRPr lang="en-GB"/>
          </a:p>
        </p:txBody>
      </p:sp>
    </p:spTree>
    <p:extLst>
      <p:ext uri="{BB962C8B-B14F-4D97-AF65-F5344CB8AC3E}">
        <p14:creationId xmlns:p14="http://schemas.microsoft.com/office/powerpoint/2010/main" xmlns="" val="1097003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89ECFA2-324B-4370-B6DD-F3889479146C}" type="slidenum">
              <a:rPr lang="en-GB" smtClean="0"/>
              <a:pPr/>
              <a:t>43</a:t>
            </a:fld>
            <a:endParaRPr lang="en-GB"/>
          </a:p>
        </p:txBody>
      </p:sp>
    </p:spTree>
    <p:extLst>
      <p:ext uri="{BB962C8B-B14F-4D97-AF65-F5344CB8AC3E}">
        <p14:creationId xmlns:p14="http://schemas.microsoft.com/office/powerpoint/2010/main" xmlns="" val="1670935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9ECFA2-324B-4370-B6DD-F3889479146C}" type="slidenum">
              <a:rPr lang="en-GB" smtClean="0"/>
              <a:pPr/>
              <a:t>44</a:t>
            </a:fld>
            <a:endParaRPr lang="en-GB"/>
          </a:p>
        </p:txBody>
      </p:sp>
    </p:spTree>
    <p:extLst>
      <p:ext uri="{BB962C8B-B14F-4D97-AF65-F5344CB8AC3E}">
        <p14:creationId xmlns:p14="http://schemas.microsoft.com/office/powerpoint/2010/main" xmlns="" val="133512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 cargo-bike</a:t>
            </a:r>
            <a:r>
              <a:rPr lang="en-US" baseline="0" dirty="0" smtClean="0"/>
              <a:t> races</a:t>
            </a:r>
            <a:endParaRPr lang="en-GB" dirty="0"/>
          </a:p>
        </p:txBody>
      </p:sp>
      <p:sp>
        <p:nvSpPr>
          <p:cNvPr id="4" name="Slide Number Placeholder 3"/>
          <p:cNvSpPr>
            <a:spLocks noGrp="1"/>
          </p:cNvSpPr>
          <p:nvPr>
            <p:ph type="sldNum" sz="quarter" idx="10"/>
          </p:nvPr>
        </p:nvSpPr>
        <p:spPr/>
        <p:txBody>
          <a:bodyPr/>
          <a:lstStyle/>
          <a:p>
            <a:fld id="{589ECFA2-324B-4370-B6DD-F3889479146C}" type="slidenum">
              <a:rPr lang="en-GB" smtClean="0"/>
              <a:pPr/>
              <a:t>45</a:t>
            </a:fld>
            <a:endParaRPr lang="en-GB"/>
          </a:p>
        </p:txBody>
      </p:sp>
    </p:spTree>
    <p:extLst>
      <p:ext uri="{BB962C8B-B14F-4D97-AF65-F5344CB8AC3E}">
        <p14:creationId xmlns:p14="http://schemas.microsoft.com/office/powerpoint/2010/main" xmlns="" val="2013189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9ECFA2-324B-4370-B6DD-F3889479146C}" type="slidenum">
              <a:rPr lang="en-GB" smtClean="0"/>
              <a:pPr/>
              <a:t>46</a:t>
            </a:fld>
            <a:endParaRPr lang="en-GB"/>
          </a:p>
        </p:txBody>
      </p:sp>
    </p:spTree>
    <p:extLst>
      <p:ext uri="{BB962C8B-B14F-4D97-AF65-F5344CB8AC3E}">
        <p14:creationId xmlns:p14="http://schemas.microsoft.com/office/powerpoint/2010/main" xmlns="" val="179824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9ECFA2-324B-4370-B6DD-F3889479146C}" type="slidenum">
              <a:rPr lang="en-GB" smtClean="0"/>
              <a:pPr/>
              <a:t>47</a:t>
            </a:fld>
            <a:endParaRPr lang="en-GB"/>
          </a:p>
        </p:txBody>
      </p:sp>
    </p:spTree>
    <p:extLst>
      <p:ext uri="{BB962C8B-B14F-4D97-AF65-F5344CB8AC3E}">
        <p14:creationId xmlns:p14="http://schemas.microsoft.com/office/powerpoint/2010/main" xmlns="" val="914486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9ECFA2-324B-4370-B6DD-F3889479146C}" type="slidenum">
              <a:rPr lang="en-GB" smtClean="0"/>
              <a:pPr/>
              <a:t>48</a:t>
            </a:fld>
            <a:endParaRPr lang="en-GB"/>
          </a:p>
        </p:txBody>
      </p:sp>
    </p:spTree>
    <p:extLst>
      <p:ext uri="{BB962C8B-B14F-4D97-AF65-F5344CB8AC3E}">
        <p14:creationId xmlns:p14="http://schemas.microsoft.com/office/powerpoint/2010/main" xmlns="" val="3514196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 EMW is a celebration of alternative forms of mobility to the traditional fossil-fueled car.</a:t>
            </a:r>
          </a:p>
          <a:p>
            <a:r>
              <a:rPr lang="en-US" sz="1200" kern="1200" baseline="0" dirty="0" smtClean="0">
                <a:solidFill>
                  <a:schemeClr val="tx1"/>
                </a:solidFill>
                <a:effectLst/>
                <a:latin typeface="+mn-lt"/>
                <a:ea typeface="+mn-ea"/>
                <a:cs typeface="+mn-cs"/>
              </a:rPr>
              <a:t>- The week is also an opportunity to experiment with sustainable urban mobility measures that might not otherwise be implemented.</a:t>
            </a:r>
          </a:p>
          <a:p>
            <a:r>
              <a:rPr lang="en-US" sz="1200" kern="1200" baseline="0" dirty="0" smtClean="0">
                <a:solidFill>
                  <a:schemeClr val="tx1"/>
                </a:solidFill>
                <a:effectLst/>
                <a:latin typeface="+mn-lt"/>
                <a:ea typeface="+mn-ea"/>
                <a:cs typeface="+mn-cs"/>
              </a:rPr>
              <a:t>- It is also the occasion to: inaugurate permanent measures such as bike-paths, pedestrian bridges, reduced speed zones, mobility info points etc.; promote </a:t>
            </a:r>
            <a:r>
              <a:rPr lang="en-GB" sz="1200" kern="1200" dirty="0" smtClean="0">
                <a:solidFill>
                  <a:schemeClr val="tx1"/>
                </a:solidFill>
                <a:effectLst/>
                <a:latin typeface="+mn-lt"/>
                <a:ea typeface="+mn-ea"/>
                <a:cs typeface="+mn-cs"/>
              </a:rPr>
              <a:t>inclusive cities with</a:t>
            </a:r>
            <a:r>
              <a:rPr lang="en-GB" sz="1200" kern="1200" baseline="0" dirty="0" smtClean="0">
                <a:solidFill>
                  <a:schemeClr val="tx1"/>
                </a:solidFill>
                <a:effectLst/>
                <a:latin typeface="+mn-lt"/>
                <a:ea typeface="+mn-ea"/>
                <a:cs typeface="+mn-cs"/>
              </a:rPr>
              <a:t> respect </a:t>
            </a:r>
            <a:r>
              <a:rPr lang="en-GB" sz="1200" kern="1200" dirty="0" smtClean="0">
                <a:solidFill>
                  <a:schemeClr val="tx1"/>
                </a:solidFill>
                <a:effectLst/>
                <a:latin typeface="+mn-lt"/>
                <a:ea typeface="+mn-ea"/>
                <a:cs typeface="+mn-cs"/>
              </a:rPr>
              <a:t>to those whose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mobility is limited or insecure e.g. wheelchair users, elderly people,</a:t>
            </a:r>
            <a:r>
              <a:rPr lang="en-GB" sz="1200" kern="1200" baseline="0" dirty="0" smtClean="0">
                <a:solidFill>
                  <a:schemeClr val="tx1"/>
                </a:solidFill>
                <a:effectLst/>
                <a:latin typeface="+mn-lt"/>
                <a:ea typeface="+mn-ea"/>
                <a:cs typeface="+mn-cs"/>
              </a:rPr>
              <a:t> transgendered groups etc.; and to foster safer </a:t>
            </a:r>
            <a:r>
              <a:rPr lang="en-GB" sz="1200" kern="1200" dirty="0" smtClean="0">
                <a:solidFill>
                  <a:schemeClr val="tx1"/>
                </a:solidFill>
                <a:effectLst/>
                <a:latin typeface="+mn-lt"/>
                <a:ea typeface="+mn-ea"/>
                <a:cs typeface="+mn-cs"/>
              </a:rPr>
              <a:t>roads, especially for vulnerable users (children,</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pedestrians, cyclists, the disabled ...),</a:t>
            </a:r>
            <a:r>
              <a:rPr lang="en-GB"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which brings great PR value for cities and for their mayors</a:t>
            </a:r>
          </a:p>
          <a:p>
            <a:r>
              <a:rPr lang="en-US" sz="1200" kern="1200" baseline="0" dirty="0" smtClean="0">
                <a:solidFill>
                  <a:schemeClr val="tx1"/>
                </a:solidFill>
                <a:effectLst/>
                <a:latin typeface="+mn-lt"/>
                <a:ea typeface="+mn-ea"/>
                <a:cs typeface="+mn-cs"/>
              </a:rPr>
              <a:t>- By participating, cities and citizens become part of a Europe-wide initiative involving </a:t>
            </a:r>
            <a:r>
              <a:rPr lang="en-US" sz="1200" kern="1200" dirty="0" smtClean="0">
                <a:solidFill>
                  <a:schemeClr val="tx1"/>
                </a:solidFill>
                <a:effectLst/>
                <a:latin typeface="+mn-lt"/>
                <a:ea typeface="+mn-ea"/>
                <a:cs typeface="+mn-cs"/>
              </a:rPr>
              <a:t>over 2000 towns and cities and a quarter of a billion citizens</a:t>
            </a:r>
            <a:r>
              <a:rPr lang="en-US" sz="1200" kern="1200" baseline="0" dirty="0" smtClean="0">
                <a:solidFill>
                  <a:schemeClr val="tx1"/>
                </a:solidFill>
                <a:effectLst/>
                <a:latin typeface="+mn-lt"/>
                <a:ea typeface="+mn-ea"/>
                <a:cs typeface="+mn-cs"/>
              </a:rPr>
              <a:t> who </a:t>
            </a:r>
            <a:r>
              <a:rPr lang="en-US" sz="1200" kern="1200" dirty="0" smtClean="0">
                <a:solidFill>
                  <a:schemeClr val="tx1"/>
                </a:solidFill>
                <a:effectLst/>
                <a:latin typeface="+mn-lt"/>
                <a:ea typeface="+mn-ea"/>
                <a:cs typeface="+mn-cs"/>
              </a:rPr>
              <a:t>participate every year from around 45 countries </a:t>
            </a:r>
            <a:r>
              <a:rPr lang="en-US" sz="1200" kern="1200" baseline="0" dirty="0" smtClean="0">
                <a:solidFill>
                  <a:schemeClr val="tx1"/>
                </a:solidFill>
                <a:effectLst/>
                <a:latin typeface="+mn-lt"/>
                <a:ea typeface="+mn-ea"/>
                <a:cs typeface="+mn-cs"/>
              </a:rPr>
              <a:t>that demonstrate EU solidarity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Sustainable urban mobility is a powerful tool for boosting growth and employment, creating smart cities, fighting climate change and poor air quality in cities, improving public health and generally increasing our quality of life, especially</a:t>
            </a:r>
            <a:r>
              <a:rPr lang="en-US" sz="1200" kern="1200" baseline="0" dirty="0" smtClean="0">
                <a:solidFill>
                  <a:schemeClr val="tx1"/>
                </a:solidFill>
                <a:effectLst/>
                <a:latin typeface="+mn-lt"/>
                <a:ea typeface="+mn-ea"/>
                <a:cs typeface="+mn-cs"/>
              </a:rPr>
              <a:t> when combined within the </a:t>
            </a:r>
            <a:r>
              <a:rPr lang="en-US" sz="1200" kern="1200" dirty="0" smtClean="0">
                <a:solidFill>
                  <a:schemeClr val="tx1"/>
                </a:solidFill>
                <a:effectLst/>
                <a:latin typeface="+mn-lt"/>
                <a:ea typeface="+mn-ea"/>
                <a:cs typeface="+mn-cs"/>
              </a:rPr>
              <a:t>sustainable urban mobility plan (SUMP) framework</a:t>
            </a:r>
          </a:p>
          <a:p>
            <a:r>
              <a:rPr lang="en-US" sz="1200" kern="1200" dirty="0" smtClean="0">
                <a:solidFill>
                  <a:schemeClr val="tx1"/>
                </a:solidFill>
                <a:effectLst/>
                <a:latin typeface="+mn-lt"/>
                <a:ea typeface="+mn-ea"/>
                <a:cs typeface="+mn-cs"/>
              </a:rPr>
              <a:t>- EMW offers an awareness-raising framework</a:t>
            </a:r>
            <a:r>
              <a:rPr lang="en-US" sz="1200" kern="1200" baseline="0" dirty="0" smtClean="0">
                <a:solidFill>
                  <a:schemeClr val="tx1"/>
                </a:solidFill>
                <a:effectLst/>
                <a:latin typeface="+mn-lt"/>
                <a:ea typeface="+mn-ea"/>
                <a:cs typeface="+mn-cs"/>
              </a:rPr>
              <a:t> to encourage behavioral change among citizens</a:t>
            </a:r>
          </a:p>
          <a:p>
            <a:r>
              <a:rPr lang="en-US" sz="1200" kern="1200" dirty="0" smtClean="0">
                <a:solidFill>
                  <a:schemeClr val="tx1"/>
                </a:solidFill>
                <a:effectLst/>
                <a:latin typeface="+mn-lt"/>
                <a:ea typeface="+mn-ea"/>
                <a:cs typeface="+mn-cs"/>
              </a:rPr>
              <a:t>- The new EMW ‘Mobility Actions’ platform at mobilityweek.eu/mobility-actions/ enables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NGO’s, citizen groups, employers etc. to promote sustainable urban mobility actions all year-round, offering both inspirational</a:t>
            </a:r>
            <a:r>
              <a:rPr lang="en-US" sz="1200" kern="1200" baseline="0" dirty="0" smtClean="0">
                <a:solidFill>
                  <a:schemeClr val="tx1"/>
                </a:solidFill>
                <a:effectLst/>
                <a:latin typeface="+mn-lt"/>
                <a:ea typeface="+mn-ea"/>
                <a:cs typeface="+mn-cs"/>
              </a:rPr>
              <a:t> ideas and a basis for collaboration with municipal administrations.</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i="1" kern="1200" dirty="0" smtClean="0">
                <a:solidFill>
                  <a:schemeClr val="tx1"/>
                </a:solidFill>
                <a:effectLst/>
                <a:latin typeface="+mn-lt"/>
                <a:ea typeface="+mn-ea"/>
                <a:cs typeface="+mn-cs"/>
              </a:rPr>
              <a:t>Your Mayor’s political support can help ensure</a:t>
            </a:r>
            <a:r>
              <a:rPr lang="en-US" sz="1200" i="1" kern="1200" baseline="0" dirty="0" smtClean="0">
                <a:solidFill>
                  <a:schemeClr val="tx1"/>
                </a:solidFill>
                <a:effectLst/>
                <a:latin typeface="+mn-lt"/>
                <a:ea typeface="+mn-ea"/>
                <a:cs typeface="+mn-cs"/>
              </a:rPr>
              <a:t> the success of your city’s campaign</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i="1"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baseline="0" dirty="0" smtClean="0">
                <a:solidFill>
                  <a:schemeClr val="tx1"/>
                </a:solidFill>
                <a:effectLst/>
                <a:latin typeface="+mn-lt"/>
                <a:ea typeface="+mn-ea"/>
                <a:cs typeface="+mn-cs"/>
              </a:rPr>
              <a:t>Madeleine: </a:t>
            </a:r>
            <a:r>
              <a:rPr lang="en-GB" sz="1200" kern="1200" dirty="0" smtClean="0">
                <a:solidFill>
                  <a:schemeClr val="tx1"/>
                </a:solidFill>
                <a:effectLst/>
                <a:latin typeface="+mn-lt"/>
                <a:ea typeface="+mn-ea"/>
                <a:cs typeface="+mn-cs"/>
              </a:rPr>
              <a:t>the 'why get involved' bit is the juiciest, where you can really get enthusiastic with info on permanent measure types, and show some nice photos showing typical activities as well as air quality measurement, </a:t>
            </a:r>
            <a:r>
              <a:rPr lang="en-GB" sz="1200" kern="1200" dirty="0" err="1" smtClean="0">
                <a:solidFill>
                  <a:schemeClr val="tx1"/>
                </a:solidFill>
                <a:effectLst/>
                <a:latin typeface="+mn-lt"/>
                <a:ea typeface="+mn-ea"/>
                <a:cs typeface="+mn-cs"/>
              </a:rPr>
              <a:t>etc</a:t>
            </a:r>
            <a:r>
              <a:rPr lang="en-GB" sz="1200" kern="1200" dirty="0" smtClean="0">
                <a:solidFill>
                  <a:schemeClr val="tx1"/>
                </a:solidFill>
                <a:effectLst/>
                <a:latin typeface="+mn-lt"/>
                <a:ea typeface="+mn-ea"/>
                <a:cs typeface="+mn-cs"/>
              </a:rPr>
              <a:t> – along with some pictures of permanent pedestrian areas where the campaign can at least partly take credit for the transformation, like </a:t>
            </a:r>
            <a:r>
              <a:rPr lang="en-GB" sz="1200" kern="1200" dirty="0" err="1" smtClean="0">
                <a:solidFill>
                  <a:schemeClr val="tx1"/>
                </a:solidFill>
                <a:effectLst/>
                <a:latin typeface="+mn-lt"/>
                <a:ea typeface="+mn-ea"/>
                <a:cs typeface="+mn-cs"/>
              </a:rPr>
              <a:t>Mariahilferstrasse</a:t>
            </a:r>
            <a:r>
              <a:rPr lang="en-GB" sz="1200" kern="1200" dirty="0" smtClean="0">
                <a:solidFill>
                  <a:schemeClr val="tx1"/>
                </a:solidFill>
                <a:effectLst/>
                <a:latin typeface="+mn-lt"/>
                <a:ea typeface="+mn-ea"/>
                <a:cs typeface="+mn-cs"/>
              </a:rPr>
              <a:t> in Vienna, </a:t>
            </a:r>
            <a:r>
              <a:rPr lang="en-GB" sz="1200" kern="1200" dirty="0" err="1" smtClean="0">
                <a:solidFill>
                  <a:schemeClr val="tx1"/>
                </a:solidFill>
                <a:effectLst/>
                <a:latin typeface="+mn-lt"/>
                <a:ea typeface="+mn-ea"/>
                <a:cs typeface="+mn-cs"/>
              </a:rPr>
              <a:t>Slovenska</a:t>
            </a:r>
            <a:r>
              <a:rPr lang="en-GB" sz="1200" kern="1200" dirty="0" smtClean="0">
                <a:solidFill>
                  <a:schemeClr val="tx1"/>
                </a:solidFill>
                <a:effectLst/>
                <a:latin typeface="+mn-lt"/>
                <a:ea typeface="+mn-ea"/>
                <a:cs typeface="+mn-cs"/>
              </a:rPr>
              <a:t> street in Ljubljana, and </a:t>
            </a:r>
            <a:r>
              <a:rPr lang="en-GB" sz="1200" kern="1200" dirty="0" err="1" smtClean="0">
                <a:solidFill>
                  <a:schemeClr val="tx1"/>
                </a:solidFill>
                <a:effectLst/>
                <a:latin typeface="+mn-lt"/>
                <a:ea typeface="+mn-ea"/>
                <a:cs typeface="+mn-cs"/>
              </a:rPr>
              <a:t>Ribeira</a:t>
            </a:r>
            <a:r>
              <a:rPr lang="en-GB" sz="1200" kern="1200" dirty="0" smtClean="0">
                <a:solidFill>
                  <a:schemeClr val="tx1"/>
                </a:solidFill>
                <a:effectLst/>
                <a:latin typeface="+mn-lt"/>
                <a:ea typeface="+mn-ea"/>
                <a:cs typeface="+mn-cs"/>
              </a:rPr>
              <a:t> Grande in Portugal.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baseline="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89ECFA2-324B-4370-B6DD-F3889479146C}" type="slidenum">
              <a:rPr lang="en-GB" smtClean="0"/>
              <a:pPr/>
              <a:t>5</a:t>
            </a:fld>
            <a:endParaRPr lang="en-GB"/>
          </a:p>
        </p:txBody>
      </p:sp>
    </p:spTree>
    <p:extLst>
      <p:ext uri="{BB962C8B-B14F-4D97-AF65-F5344CB8AC3E}">
        <p14:creationId xmlns:p14="http://schemas.microsoft.com/office/powerpoint/2010/main" xmlns="" val="977979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9ECFA2-324B-4370-B6DD-F3889479146C}" type="slidenum">
              <a:rPr lang="en-GB" smtClean="0"/>
              <a:pPr/>
              <a:t>49</a:t>
            </a:fld>
            <a:endParaRPr lang="en-GB"/>
          </a:p>
        </p:txBody>
      </p:sp>
    </p:spTree>
    <p:extLst>
      <p:ext uri="{BB962C8B-B14F-4D97-AF65-F5344CB8AC3E}">
        <p14:creationId xmlns:p14="http://schemas.microsoft.com/office/powerpoint/2010/main" xmlns="" val="1982512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89ECFA2-324B-4370-B6DD-F3889479146C}" type="slidenum">
              <a:rPr lang="en-GB" smtClean="0"/>
              <a:pPr/>
              <a:t>18</a:t>
            </a:fld>
            <a:endParaRPr lang="en-GB"/>
          </a:p>
        </p:txBody>
      </p:sp>
    </p:spTree>
    <p:extLst>
      <p:ext uri="{BB962C8B-B14F-4D97-AF65-F5344CB8AC3E}">
        <p14:creationId xmlns:p14="http://schemas.microsoft.com/office/powerpoint/2010/main" xmlns="" val="146292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Coordinators review cities registrations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approve them as participating via a </a:t>
            </a:r>
            <a:r>
              <a:rPr lang="en-US" sz="1200" u="sng" kern="1200" dirty="0" smtClean="0">
                <a:solidFill>
                  <a:schemeClr val="tx1"/>
                </a:solidFill>
                <a:effectLst/>
                <a:latin typeface="+mn-lt"/>
                <a:ea typeface="+mn-ea"/>
                <a:cs typeface="+mn-cs"/>
                <a:hlinkClick r:id="rId3"/>
              </a:rPr>
              <a:t>Coordinators area</a:t>
            </a:r>
            <a:r>
              <a:rPr lang="en-US" sz="1200" kern="1200" dirty="0" smtClean="0">
                <a:solidFill>
                  <a:schemeClr val="tx1"/>
                </a:solidFill>
                <a:effectLst/>
                <a:latin typeface="+mn-lt"/>
                <a:ea typeface="+mn-ea"/>
                <a:cs typeface="+mn-cs"/>
              </a:rPr>
              <a:t> here:</a:t>
            </a:r>
            <a:r>
              <a:rPr lang="en-US"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http://coordinator.mobilityweek.eu/login.php </a:t>
            </a:r>
            <a:r>
              <a:rPr lang="en-US" sz="1200" kern="1200" baseline="0" dirty="0" smtClean="0">
                <a:solidFill>
                  <a:schemeClr val="tx1"/>
                </a:solidFill>
                <a:effectLst/>
                <a:latin typeface="+mn-lt"/>
                <a:ea typeface="+mn-ea"/>
                <a:cs typeface="+mn-cs"/>
              </a:rPr>
              <a:t>before </a:t>
            </a:r>
            <a:r>
              <a:rPr lang="en-US" sz="1200" kern="1200" dirty="0" smtClean="0">
                <a:solidFill>
                  <a:schemeClr val="tx1"/>
                </a:solidFill>
                <a:effectLst/>
                <a:latin typeface="+mn-lt"/>
                <a:ea typeface="+mn-ea"/>
                <a:cs typeface="+mn-cs"/>
              </a:rPr>
              <a:t>approving a city by clicking on "Edit Registration" and at the bottom of the page ticking "Approve this registration".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National Coordinator’s can also update own contact details by clicking on "Your profile" at the top right of the screen.</a:t>
            </a:r>
          </a:p>
          <a:p>
            <a:endParaRPr lang="en-US"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89ECFA2-324B-4370-B6DD-F3889479146C}" type="slidenum">
              <a:rPr lang="en-GB" smtClean="0"/>
              <a:pPr/>
              <a:t>33</a:t>
            </a:fld>
            <a:endParaRPr lang="en-GB"/>
          </a:p>
        </p:txBody>
      </p:sp>
    </p:spTree>
    <p:extLst>
      <p:ext uri="{BB962C8B-B14F-4D97-AF65-F5344CB8AC3E}">
        <p14:creationId xmlns:p14="http://schemas.microsoft.com/office/powerpoint/2010/main" xmlns="" val="1889877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9ECFA2-324B-4370-B6DD-F3889479146C}" type="slidenum">
              <a:rPr lang="en-GB" smtClean="0"/>
              <a:pPr/>
              <a:t>34</a:t>
            </a:fld>
            <a:endParaRPr lang="en-GB"/>
          </a:p>
        </p:txBody>
      </p:sp>
    </p:spTree>
    <p:extLst>
      <p:ext uri="{BB962C8B-B14F-4D97-AF65-F5344CB8AC3E}">
        <p14:creationId xmlns:p14="http://schemas.microsoft.com/office/powerpoint/2010/main" xmlns="" val="1168827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Guidelines at: http://www.mobilityweek.eu/fileadmin/user_upload/materials/participation_resources/2016/Thematic_Guidelines_2016.pdf provide: </a:t>
            </a:r>
          </a:p>
          <a:p>
            <a:pPr marL="285750" indent="-285750">
              <a:buAutoNum type="romanLcParenR"/>
            </a:pPr>
            <a:r>
              <a:rPr lang="en-US" sz="1200" b="0" i="0" u="none" strike="noStrike" kern="1200" baseline="0" dirty="0" smtClean="0">
                <a:solidFill>
                  <a:schemeClr val="tx1"/>
                </a:solidFill>
                <a:latin typeface="+mn-lt"/>
                <a:ea typeface="+mn-ea"/>
                <a:cs typeface="+mn-cs"/>
              </a:rPr>
              <a:t>national and local </a:t>
            </a:r>
            <a:r>
              <a:rPr lang="en-US" sz="1200" b="1" i="0" u="none" strike="noStrike" kern="1200" baseline="0" dirty="0" smtClean="0">
                <a:solidFill>
                  <a:schemeClr val="tx1"/>
                </a:solidFill>
                <a:latin typeface="+mn-lt"/>
                <a:ea typeface="+mn-ea"/>
                <a:cs typeface="+mn-cs"/>
              </a:rPr>
              <a:t>coordinators </a:t>
            </a:r>
            <a:r>
              <a:rPr lang="en-US" sz="1200" b="0" i="0" u="none" strike="noStrike" kern="1200" baseline="0" dirty="0" smtClean="0">
                <a:solidFill>
                  <a:schemeClr val="tx1"/>
                </a:solidFill>
                <a:latin typeface="+mn-lt"/>
                <a:ea typeface="+mn-ea"/>
                <a:cs typeface="+mn-cs"/>
              </a:rPr>
              <a:t>with background information on this theme and inspiration for suitable campaign activities. </a:t>
            </a:r>
          </a:p>
          <a:p>
            <a:pPr marL="285750" indent="-285750">
              <a:buAutoNum type="romanLcParenR"/>
            </a:pPr>
            <a:r>
              <a:rPr lang="en-US" sz="1200" b="0" i="0" u="none" strike="noStrike" kern="1200" baseline="0" dirty="0" smtClean="0">
                <a:solidFill>
                  <a:schemeClr val="tx1"/>
                </a:solidFill>
                <a:latin typeface="+mn-lt"/>
                <a:ea typeface="+mn-ea"/>
                <a:cs typeface="+mn-cs"/>
              </a:rPr>
              <a:t>ideas on how to implement these activities; and</a:t>
            </a:r>
          </a:p>
          <a:p>
            <a:pPr marL="285750" indent="-285750">
              <a:buAutoNum type="romanLcParenR"/>
            </a:pPr>
            <a:r>
              <a:rPr lang="en-US" sz="1200" b="0" i="0" u="none" strike="noStrike" kern="1200" baseline="0" dirty="0" smtClean="0">
                <a:solidFill>
                  <a:schemeClr val="tx1"/>
                </a:solidFill>
                <a:latin typeface="+mn-lt"/>
                <a:ea typeface="+mn-ea"/>
                <a:cs typeface="+mn-cs"/>
              </a:rPr>
              <a:t>campaigners the right mix of actions to match the criteria of the EUROPEAN</a:t>
            </a:r>
            <a:r>
              <a:rPr lang="en-US" sz="1200" b="1" i="0" u="none" strike="noStrike" kern="1200" baseline="0" dirty="0" smtClean="0">
                <a:solidFill>
                  <a:schemeClr val="tx1"/>
                </a:solidFill>
                <a:latin typeface="+mn-lt"/>
                <a:ea typeface="+mn-ea"/>
                <a:cs typeface="+mn-cs"/>
              </a:rPr>
              <a:t>MOBILITY</a:t>
            </a:r>
            <a:r>
              <a:rPr lang="en-US" sz="1200" b="0" i="0" u="none" strike="noStrike" kern="1200" baseline="0" dirty="0" smtClean="0">
                <a:solidFill>
                  <a:schemeClr val="tx1"/>
                </a:solidFill>
                <a:latin typeface="+mn-lt"/>
                <a:ea typeface="+mn-ea"/>
                <a:cs typeface="+mn-cs"/>
              </a:rPr>
              <a:t>WEEK Award.</a:t>
            </a:r>
          </a:p>
          <a:p>
            <a:pPr marL="0" indent="0">
              <a:buNone/>
            </a:pPr>
            <a:endParaRPr lang="en-GB" dirty="0"/>
          </a:p>
        </p:txBody>
      </p:sp>
      <p:sp>
        <p:nvSpPr>
          <p:cNvPr id="4" name="Slide Number Placeholder 3"/>
          <p:cNvSpPr>
            <a:spLocks noGrp="1"/>
          </p:cNvSpPr>
          <p:nvPr>
            <p:ph type="sldNum" sz="quarter" idx="10"/>
          </p:nvPr>
        </p:nvSpPr>
        <p:spPr/>
        <p:txBody>
          <a:bodyPr/>
          <a:lstStyle/>
          <a:p>
            <a:fld id="{589ECFA2-324B-4370-B6DD-F3889479146C}" type="slidenum">
              <a:rPr lang="en-GB" smtClean="0"/>
              <a:pPr/>
              <a:t>35</a:t>
            </a:fld>
            <a:endParaRPr lang="en-GB"/>
          </a:p>
        </p:txBody>
      </p:sp>
    </p:spTree>
    <p:extLst>
      <p:ext uri="{BB962C8B-B14F-4D97-AF65-F5344CB8AC3E}">
        <p14:creationId xmlns:p14="http://schemas.microsoft.com/office/powerpoint/2010/main" xmlns="" val="2248981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This year’s theme is </a:t>
            </a:r>
            <a:r>
              <a:rPr lang="en-GB" sz="1200" b="1" i="1" kern="1200" dirty="0" smtClean="0">
                <a:solidFill>
                  <a:schemeClr val="tx1"/>
                </a:solidFill>
                <a:effectLst/>
                <a:latin typeface="+mn-lt"/>
                <a:ea typeface="+mn-ea"/>
                <a:cs typeface="+mn-cs"/>
              </a:rPr>
              <a:t>‘Smart and sustainable mobility – an investment for Europe’ </a:t>
            </a:r>
            <a:r>
              <a:rPr lang="en-US" sz="1200" i="1" kern="1200" dirty="0" smtClean="0">
                <a:solidFill>
                  <a:schemeClr val="tx1"/>
                </a:solidFill>
                <a:effectLst/>
                <a:latin typeface="+mn-lt"/>
                <a:ea typeface="+mn-ea"/>
                <a:cs typeface="+mn-cs"/>
              </a:rPr>
              <a:t>and corresponding slogan is </a:t>
            </a:r>
            <a:r>
              <a:rPr lang="en-GB" sz="1200" b="1" i="1" kern="1200" dirty="0" smtClean="0">
                <a:solidFill>
                  <a:schemeClr val="tx1"/>
                </a:solidFill>
                <a:effectLst/>
                <a:latin typeface="+mn-lt"/>
                <a:ea typeface="+mn-ea"/>
                <a:cs typeface="+mn-cs"/>
              </a:rPr>
              <a:t>‘Smart mobility.  Strong economy.’</a:t>
            </a:r>
            <a:r>
              <a:rPr lang="en-GB" sz="1200" i="1" kern="1200" dirty="0" smtClean="0">
                <a:solidFill>
                  <a:schemeClr val="tx1"/>
                </a:solidFill>
                <a:effectLst/>
                <a:latin typeface="+mn-lt"/>
                <a:ea typeface="+mn-ea"/>
                <a:cs typeface="+mn-cs"/>
              </a:rPr>
              <a:t>  </a:t>
            </a:r>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President Junker's political priority of investment in jobs and growth. Economic advantages of choosing more sustainable travel modes, such as cycling, walking, collective or public transport, and of course cleaner vehicles. And let's not forget the excellent potential of cargo bikes for replacing conventional urban freight deliveries.</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BE" altLang="en-US" kern="0" dirty="0" smtClean="0">
              <a:solidFill>
                <a:srgbClr val="FF0000"/>
              </a:solidFill>
              <a:ea typeface="ＭＳ Ｐゴシック" charset="-128"/>
            </a:endParaRPr>
          </a:p>
          <a:p>
            <a:pPr marL="285750" indent="-285750">
              <a:buAutoNum type="romanLcParenR"/>
            </a:pPr>
            <a:endParaRPr lang="en-US" sz="1200" b="0" i="0" u="none" strike="noStrike" kern="1200" baseline="0" dirty="0" smtClean="0">
              <a:solidFill>
                <a:schemeClr val="tx1"/>
              </a:solidFill>
              <a:latin typeface="+mn-lt"/>
              <a:ea typeface="+mn-ea"/>
              <a:cs typeface="+mn-cs"/>
            </a:endParaRPr>
          </a:p>
          <a:p>
            <a:pPr marL="285750" indent="-285750">
              <a:buAutoNum type="romanLcParenR"/>
            </a:pPr>
            <a:endParaRPr lang="en-GB" dirty="0" smtClean="0"/>
          </a:p>
          <a:p>
            <a:endParaRPr lang="en-GB" dirty="0"/>
          </a:p>
        </p:txBody>
      </p:sp>
      <p:sp>
        <p:nvSpPr>
          <p:cNvPr id="4" name="Slide Number Placeholder 3"/>
          <p:cNvSpPr>
            <a:spLocks noGrp="1"/>
          </p:cNvSpPr>
          <p:nvPr>
            <p:ph type="sldNum" sz="quarter" idx="10"/>
          </p:nvPr>
        </p:nvSpPr>
        <p:spPr/>
        <p:txBody>
          <a:bodyPr/>
          <a:lstStyle/>
          <a:p>
            <a:fld id="{589ECFA2-324B-4370-B6DD-F3889479146C}" type="slidenum">
              <a:rPr lang="en-GB" smtClean="0"/>
              <a:pPr/>
              <a:t>36</a:t>
            </a:fld>
            <a:endParaRPr lang="en-GB"/>
          </a:p>
        </p:txBody>
      </p:sp>
    </p:spTree>
    <p:extLst>
      <p:ext uri="{BB962C8B-B14F-4D97-AF65-F5344CB8AC3E}">
        <p14:creationId xmlns:p14="http://schemas.microsoft.com/office/powerpoint/2010/main" xmlns="" val="1922423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9ECFA2-324B-4370-B6DD-F3889479146C}" type="slidenum">
              <a:rPr lang="en-GB" smtClean="0"/>
              <a:pPr/>
              <a:t>37</a:t>
            </a:fld>
            <a:endParaRPr lang="en-GB"/>
          </a:p>
        </p:txBody>
      </p:sp>
    </p:spTree>
    <p:extLst>
      <p:ext uri="{BB962C8B-B14F-4D97-AF65-F5344CB8AC3E}">
        <p14:creationId xmlns:p14="http://schemas.microsoft.com/office/powerpoint/2010/main" xmlns="" val="2890935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9ECFA2-324B-4370-B6DD-F3889479146C}" type="slidenum">
              <a:rPr lang="en-GB" smtClean="0"/>
              <a:pPr/>
              <a:t>38</a:t>
            </a:fld>
            <a:endParaRPr lang="en-GB"/>
          </a:p>
        </p:txBody>
      </p:sp>
    </p:spTree>
    <p:extLst>
      <p:ext uri="{BB962C8B-B14F-4D97-AF65-F5344CB8AC3E}">
        <p14:creationId xmlns:p14="http://schemas.microsoft.com/office/powerpoint/2010/main" xmlns="" val="2811175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2793613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10" name="Rectangle 9"/>
          <p:cNvSpPr/>
          <p:nvPr userDrawn="1"/>
        </p:nvSpPr>
        <p:spPr>
          <a:xfrm>
            <a:off x="0" y="0"/>
            <a:ext cx="9144000" cy="5799234"/>
          </a:xfrm>
          <a:prstGeom prst="rect">
            <a:avLst/>
          </a:prstGeom>
          <a:gradFill flip="none" rotWithShape="1">
            <a:gsLst>
              <a:gs pos="0">
                <a:schemeClr val="bg1">
                  <a:lumMod val="75000"/>
                </a:schemeClr>
              </a:gs>
              <a:gs pos="50000">
                <a:schemeClr val="bg1"/>
              </a:gs>
              <a:gs pos="100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M:\Projects Mobility Forum\EMW\2015-2017\3 - Support to EMW activities\EMW Communication Toolkit\Toolkit\POWERPOINT\Links\footer-landscape-bleed blank.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userDrawn="1"/>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6" name="TextBox 5"/>
          <p:cNvSpPr txBox="1"/>
          <p:nvPr userDrawn="1"/>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7" name="Picture 2" descr="http://vignette1.wikia.nocookie.net/dusktilldawn/images/1/1a/Twitter_logo.png/revision/latest?cb=20140507210836"/>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userDrawn="1"/>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pic>
        <p:nvPicPr>
          <p:cNvPr id="12" name="Picture 2" descr="M:\Projects Mobility Forum\EMW\2015-2017\3 - Support to EMW activities\EMW Communication Toolkit\Toolkit\POWERPOINT\Links\logo-EuMobWeek.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userDrawn="1"/>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3248142986"/>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10" name="Rectangle 9"/>
          <p:cNvSpPr/>
          <p:nvPr userDrawn="1"/>
        </p:nvSpPr>
        <p:spPr>
          <a:xfrm>
            <a:off x="0" y="0"/>
            <a:ext cx="9144000" cy="5799234"/>
          </a:xfrm>
          <a:prstGeom prst="rect">
            <a:avLst/>
          </a:prstGeom>
          <a:gradFill flip="none" rotWithShape="1">
            <a:gsLst>
              <a:gs pos="0">
                <a:schemeClr val="bg1">
                  <a:lumMod val="75000"/>
                </a:schemeClr>
              </a:gs>
              <a:gs pos="50000">
                <a:schemeClr val="bg1"/>
              </a:gs>
              <a:gs pos="100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M:\Projects Mobility Forum\EMW\2015-2017\3 - Support to EMW activities\EMW Communication Toolkit\Toolkit\POWERPOINT\Links\footer-landscape-bleed blank.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userDrawn="1"/>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6" name="TextBox 5"/>
          <p:cNvSpPr txBox="1"/>
          <p:nvPr userDrawn="1"/>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7" name="Picture 2" descr="http://vignette1.wikia.nocookie.net/dusktilldawn/images/1/1a/Twitter_logo.png/revision/latest?cb=20140507210836"/>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userDrawn="1"/>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pic>
        <p:nvPicPr>
          <p:cNvPr id="12" name="Picture 2" descr="M:\Projects Mobility Forum\EMW\2015-2017\3 - Support to EMW activities\EMW Communication Toolkit\Toolkit\POWERPOINT\Links\logo-EuMobWeek.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userDrawn="1"/>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4149838398"/>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10" name="Rectangle 9"/>
          <p:cNvSpPr/>
          <p:nvPr userDrawn="1"/>
        </p:nvSpPr>
        <p:spPr>
          <a:xfrm>
            <a:off x="0" y="0"/>
            <a:ext cx="9144000" cy="5799234"/>
          </a:xfrm>
          <a:prstGeom prst="rect">
            <a:avLst/>
          </a:prstGeom>
          <a:gradFill flip="none" rotWithShape="1">
            <a:gsLst>
              <a:gs pos="0">
                <a:schemeClr val="bg1">
                  <a:lumMod val="75000"/>
                </a:schemeClr>
              </a:gs>
              <a:gs pos="50000">
                <a:schemeClr val="bg1"/>
              </a:gs>
              <a:gs pos="100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M:\Projects Mobility Forum\EMW\2015-2017\3 - Support to EMW activities\EMW Communication Toolkit\Toolkit\POWERPOINT\Links\footer-landscape-bleed blank.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userDrawn="1"/>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6" name="TextBox 5"/>
          <p:cNvSpPr txBox="1"/>
          <p:nvPr userDrawn="1"/>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7" name="Picture 2" descr="http://vignette1.wikia.nocookie.net/dusktilldawn/images/1/1a/Twitter_logo.png/revision/latest?cb=20140507210836"/>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userDrawn="1"/>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pic>
        <p:nvPicPr>
          <p:cNvPr id="12" name="Picture 2" descr="M:\Projects Mobility Forum\EMW\2015-2017\3 - Support to EMW activities\EMW Communication Toolkit\Toolkit\POWERPOINT\Links\logo-EuMobWeek.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userDrawn="1"/>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400571957"/>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10" name="Rectangle 9"/>
          <p:cNvSpPr/>
          <p:nvPr userDrawn="1"/>
        </p:nvSpPr>
        <p:spPr>
          <a:xfrm>
            <a:off x="0" y="0"/>
            <a:ext cx="9144000" cy="5799234"/>
          </a:xfrm>
          <a:prstGeom prst="rect">
            <a:avLst/>
          </a:prstGeom>
          <a:gradFill flip="none" rotWithShape="1">
            <a:gsLst>
              <a:gs pos="0">
                <a:schemeClr val="bg1">
                  <a:lumMod val="75000"/>
                </a:schemeClr>
              </a:gs>
              <a:gs pos="50000">
                <a:schemeClr val="bg1"/>
              </a:gs>
              <a:gs pos="100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M:\Projects Mobility Forum\EMW\2015-2017\3 - Support to EMW activities\EMW Communication Toolkit\Toolkit\POWERPOINT\Links\footer-landscape-bleed blank.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userDrawn="1"/>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6" name="TextBox 5"/>
          <p:cNvSpPr txBox="1"/>
          <p:nvPr userDrawn="1"/>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7" name="Picture 2" descr="http://vignette1.wikia.nocookie.net/dusktilldawn/images/1/1a/Twitter_logo.png/revision/latest?cb=20140507210836"/>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userDrawn="1"/>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pic>
        <p:nvPicPr>
          <p:cNvPr id="12" name="Picture 2" descr="M:\Projects Mobility Forum\EMW\2015-2017\3 - Support to EMW activities\EMW Communication Toolkit\Toolkit\POWERPOINT\Links\logo-EuMobWeek.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userDrawn="1"/>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2437148766"/>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10" name="Rectangle 9"/>
          <p:cNvSpPr/>
          <p:nvPr userDrawn="1"/>
        </p:nvSpPr>
        <p:spPr>
          <a:xfrm>
            <a:off x="0" y="0"/>
            <a:ext cx="9144000" cy="5799234"/>
          </a:xfrm>
          <a:prstGeom prst="rect">
            <a:avLst/>
          </a:prstGeom>
          <a:gradFill flip="none" rotWithShape="1">
            <a:gsLst>
              <a:gs pos="0">
                <a:schemeClr val="bg1">
                  <a:lumMod val="75000"/>
                </a:schemeClr>
              </a:gs>
              <a:gs pos="50000">
                <a:schemeClr val="bg1"/>
              </a:gs>
              <a:gs pos="100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M:\Projects Mobility Forum\EMW\2015-2017\3 - Support to EMW activities\EMW Communication Toolkit\Toolkit\POWERPOINT\Links\footer-landscape-bleed blank.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userDrawn="1"/>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6" name="TextBox 5"/>
          <p:cNvSpPr txBox="1"/>
          <p:nvPr userDrawn="1"/>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7" name="Picture 2" descr="http://vignette1.wikia.nocookie.net/dusktilldawn/images/1/1a/Twitter_logo.png/revision/latest?cb=20140507210836"/>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userDrawn="1"/>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pic>
        <p:nvPicPr>
          <p:cNvPr id="12" name="Picture 2" descr="M:\Projects Mobility Forum\EMW\2015-2017\3 - Support to EMW activities\EMW Communication Toolkit\Toolkit\POWERPOINT\Links\logo-EuMobWeek.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userDrawn="1"/>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1669294210"/>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10" name="Rectangle 9"/>
          <p:cNvSpPr/>
          <p:nvPr userDrawn="1"/>
        </p:nvSpPr>
        <p:spPr>
          <a:xfrm>
            <a:off x="0" y="0"/>
            <a:ext cx="9144000" cy="5799234"/>
          </a:xfrm>
          <a:prstGeom prst="rect">
            <a:avLst/>
          </a:prstGeom>
          <a:gradFill flip="none" rotWithShape="1">
            <a:gsLst>
              <a:gs pos="0">
                <a:schemeClr val="bg1">
                  <a:lumMod val="75000"/>
                </a:schemeClr>
              </a:gs>
              <a:gs pos="50000">
                <a:schemeClr val="bg1"/>
              </a:gs>
              <a:gs pos="100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M:\Projects Mobility Forum\EMW\2015-2017\3 - Support to EMW activities\EMW Communication Toolkit\Toolkit\POWERPOINT\Links\footer-landscape-bleed blank.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userDrawn="1"/>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6" name="TextBox 5"/>
          <p:cNvSpPr txBox="1"/>
          <p:nvPr userDrawn="1"/>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7" name="Picture 2" descr="http://vignette1.wikia.nocookie.net/dusktilldawn/images/1/1a/Twitter_logo.png/revision/latest?cb=20140507210836"/>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userDrawn="1"/>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pic>
        <p:nvPicPr>
          <p:cNvPr id="12" name="Picture 2" descr="M:\Projects Mobility Forum\EMW\2015-2017\3 - Support to EMW activities\EMW Communication Toolkit\Toolkit\POWERPOINT\Links\logo-EuMobWeek.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userDrawn="1"/>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1106232643"/>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10" name="Rectangle 9"/>
          <p:cNvSpPr/>
          <p:nvPr userDrawn="1"/>
        </p:nvSpPr>
        <p:spPr>
          <a:xfrm>
            <a:off x="0" y="0"/>
            <a:ext cx="9144000" cy="5799234"/>
          </a:xfrm>
          <a:prstGeom prst="rect">
            <a:avLst/>
          </a:prstGeom>
          <a:gradFill flip="none" rotWithShape="1">
            <a:gsLst>
              <a:gs pos="0">
                <a:schemeClr val="bg1">
                  <a:lumMod val="75000"/>
                </a:schemeClr>
              </a:gs>
              <a:gs pos="50000">
                <a:schemeClr val="bg1"/>
              </a:gs>
              <a:gs pos="100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M:\Projects Mobility Forum\EMW\2015-2017\3 - Support to EMW activities\EMW Communication Toolkit\Toolkit\POWERPOINT\Links\footer-landscape-bleed blank.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userDrawn="1"/>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6" name="TextBox 5"/>
          <p:cNvSpPr txBox="1"/>
          <p:nvPr userDrawn="1"/>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7" name="Picture 2" descr="http://vignette1.wikia.nocookie.net/dusktilldawn/images/1/1a/Twitter_logo.png/revision/latest?cb=20140507210836"/>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userDrawn="1"/>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pic>
        <p:nvPicPr>
          <p:cNvPr id="12" name="Picture 2" descr="M:\Projects Mobility Forum\EMW\2015-2017\3 - Support to EMW activities\EMW Communication Toolkit\Toolkit\POWERPOINT\Links\logo-EuMobWeek.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userDrawn="1"/>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2590819969"/>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10" name="Rectangle 9"/>
          <p:cNvSpPr/>
          <p:nvPr userDrawn="1"/>
        </p:nvSpPr>
        <p:spPr>
          <a:xfrm>
            <a:off x="0" y="0"/>
            <a:ext cx="9144000" cy="5799234"/>
          </a:xfrm>
          <a:prstGeom prst="rect">
            <a:avLst/>
          </a:prstGeom>
          <a:gradFill flip="none" rotWithShape="1">
            <a:gsLst>
              <a:gs pos="0">
                <a:schemeClr val="bg1">
                  <a:lumMod val="75000"/>
                </a:schemeClr>
              </a:gs>
              <a:gs pos="50000">
                <a:schemeClr val="bg1"/>
              </a:gs>
              <a:gs pos="100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M:\Projects Mobility Forum\EMW\2015-2017\3 - Support to EMW activities\EMW Communication Toolkit\Toolkit\POWERPOINT\Links\footer-landscape-bleed blank.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userDrawn="1"/>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6" name="TextBox 5"/>
          <p:cNvSpPr txBox="1"/>
          <p:nvPr userDrawn="1"/>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7" name="Picture 2" descr="http://vignette1.wikia.nocookie.net/dusktilldawn/images/1/1a/Twitter_logo.png/revision/latest?cb=20140507210836"/>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userDrawn="1"/>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pic>
        <p:nvPicPr>
          <p:cNvPr id="12" name="Picture 2" descr="M:\Projects Mobility Forum\EMW\2015-2017\3 - Support to EMW activities\EMW Communication Toolkit\Toolkit\POWERPOINT\Links\logo-EuMobWeek.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userDrawn="1"/>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540189783"/>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10" name="Rectangle 9"/>
          <p:cNvSpPr/>
          <p:nvPr userDrawn="1"/>
        </p:nvSpPr>
        <p:spPr>
          <a:xfrm>
            <a:off x="0" y="0"/>
            <a:ext cx="9144000" cy="5799234"/>
          </a:xfrm>
          <a:prstGeom prst="rect">
            <a:avLst/>
          </a:prstGeom>
          <a:gradFill flip="none" rotWithShape="1">
            <a:gsLst>
              <a:gs pos="0">
                <a:schemeClr val="bg1">
                  <a:lumMod val="75000"/>
                </a:schemeClr>
              </a:gs>
              <a:gs pos="50000">
                <a:schemeClr val="bg1"/>
              </a:gs>
              <a:gs pos="100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M:\Projects Mobility Forum\EMW\2015-2017\3 - Support to EMW activities\EMW Communication Toolkit\Toolkit\POWERPOINT\Links\footer-landscape-bleed blank.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userDrawn="1"/>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6" name="TextBox 5"/>
          <p:cNvSpPr txBox="1"/>
          <p:nvPr userDrawn="1"/>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7" name="Picture 2" descr="http://vignette1.wikia.nocookie.net/dusktilldawn/images/1/1a/Twitter_logo.png/revision/latest?cb=20140507210836"/>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userDrawn="1"/>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pic>
        <p:nvPicPr>
          <p:cNvPr id="12" name="Picture 2" descr="M:\Projects Mobility Forum\EMW\2015-2017\3 - Support to EMW activities\EMW Communication Toolkit\Toolkit\POWERPOINT\Links\logo-EuMobWeek.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userDrawn="1"/>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138681313"/>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10" name="Rectangle 9"/>
          <p:cNvSpPr/>
          <p:nvPr userDrawn="1"/>
        </p:nvSpPr>
        <p:spPr>
          <a:xfrm>
            <a:off x="0" y="0"/>
            <a:ext cx="9144000" cy="5799234"/>
          </a:xfrm>
          <a:prstGeom prst="rect">
            <a:avLst/>
          </a:prstGeom>
          <a:gradFill flip="none" rotWithShape="1">
            <a:gsLst>
              <a:gs pos="0">
                <a:schemeClr val="bg1">
                  <a:lumMod val="75000"/>
                </a:schemeClr>
              </a:gs>
              <a:gs pos="50000">
                <a:schemeClr val="bg1"/>
              </a:gs>
              <a:gs pos="100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M:\Projects Mobility Forum\EMW\2015-2017\3 - Support to EMW activities\EMW Communication Toolkit\Toolkit\POWERPOINT\Links\footer-landscape-bleed blank.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userDrawn="1"/>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6" name="TextBox 5"/>
          <p:cNvSpPr txBox="1"/>
          <p:nvPr userDrawn="1"/>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7" name="Picture 2" descr="http://vignette1.wikia.nocookie.net/dusktilldawn/images/1/1a/Twitter_logo.png/revision/latest?cb=20140507210836"/>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userDrawn="1"/>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pic>
        <p:nvPicPr>
          <p:cNvPr id="12" name="Picture 2" descr="M:\Projects Mobility Forum\EMW\2015-2017\3 - Support to EMW activities\EMW Communication Toolkit\Toolkit\POWERPOINT\Links\logo-EuMobWeek.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userDrawn="1"/>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2781273532"/>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4"/>
          <p:cNvSpPr>
            <a:spLocks noGrp="1"/>
          </p:cNvSpPr>
          <p:nvPr>
            <p:ph type="body" sz="quarter" idx="10"/>
          </p:nvPr>
        </p:nvSpPr>
        <p:spPr>
          <a:xfrm>
            <a:off x="395420" y="657225"/>
            <a:ext cx="8316579" cy="467456"/>
          </a:xfrm>
          <a:prstGeom prst="rect">
            <a:avLst/>
          </a:prstGeom>
        </p:spPr>
        <p:txBody>
          <a:bodyPr/>
          <a:lstStyle>
            <a:lvl1pPr marL="0" indent="0">
              <a:buNone/>
              <a:defRPr sz="2000" b="1" cap="all" baseline="0">
                <a:latin typeface="Arial" panose="020B0604020202020204" pitchFamily="34" charset="0"/>
                <a:cs typeface="Arial" panose="020B0604020202020204" pitchFamily="34" charset="0"/>
              </a:defRPr>
            </a:lvl1pPr>
            <a:lvl3pPr marL="914400" indent="0">
              <a:buNone/>
              <a:defRPr/>
            </a:lvl3pPr>
          </a:lstStyle>
          <a:p>
            <a:pPr lvl="0"/>
            <a:r>
              <a:rPr lang="en-US" dirty="0" smtClean="0"/>
              <a:t>Click to edit Master text styles</a:t>
            </a:r>
          </a:p>
        </p:txBody>
      </p:sp>
      <p:sp>
        <p:nvSpPr>
          <p:cNvPr id="11" name="Text Placeholder 4"/>
          <p:cNvSpPr>
            <a:spLocks noGrp="1"/>
          </p:cNvSpPr>
          <p:nvPr>
            <p:ph type="body" sz="quarter" idx="11"/>
          </p:nvPr>
        </p:nvSpPr>
        <p:spPr>
          <a:xfrm>
            <a:off x="395420" y="1089284"/>
            <a:ext cx="8316579" cy="3923936"/>
          </a:xfrm>
          <a:prstGeom prst="rect">
            <a:avLst/>
          </a:prstGeom>
        </p:spPr>
        <p:txBody>
          <a:bodyPr/>
          <a:lstStyle>
            <a:lvl1pPr marL="285750" indent="-285750">
              <a:buFont typeface="Arial" panose="020B0604020202020204" pitchFamily="34" charset="0"/>
              <a:buChar char="•"/>
              <a:defRPr sz="1400" b="0" cap="none" baseline="0">
                <a:latin typeface="Arial" panose="020B0604020202020204" pitchFamily="34" charset="0"/>
                <a:cs typeface="Arial" panose="020B0604020202020204" pitchFamily="34" charset="0"/>
              </a:defRPr>
            </a:lvl1pPr>
            <a:lvl3pPr marL="914400" indent="0">
              <a:buNone/>
              <a:defRPr/>
            </a:lvl3pPr>
          </a:lstStyle>
          <a:p>
            <a:pPr lvl="0"/>
            <a:r>
              <a:rPr lang="en-US" dirty="0" smtClean="0"/>
              <a:t>Click to edit Master text styles</a:t>
            </a:r>
          </a:p>
        </p:txBody>
      </p:sp>
      <p:pic>
        <p:nvPicPr>
          <p:cNvPr id="5" name="Picture 4" descr="M:\Projects Mobility Forum\EMW\2015-2017\3 - Support to EMW Activities\Communication Toolkit\2016 Communication Toolkit\#04 FOOTER (and EU Emblem)\footer-full-blank.png"/>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b="35122"/>
          <a:stretch/>
        </p:blipFill>
        <p:spPr bwMode="auto">
          <a:xfrm>
            <a:off x="-878" y="5157240"/>
            <a:ext cx="9144000" cy="170076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6" name="Picture 3" descr="M:\Projects Mobility Forum\EMW\2015-2017\3 - Support to EMW Activities\Communication Toolkit\2016 Communication Toolkit\#04 FOOTER (and EU Emblem)\EU Emblem low res.jp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8065683" y="5994001"/>
            <a:ext cx="646317" cy="43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533746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10" name="Rectangle 9"/>
          <p:cNvSpPr/>
          <p:nvPr userDrawn="1"/>
        </p:nvSpPr>
        <p:spPr>
          <a:xfrm>
            <a:off x="0" y="0"/>
            <a:ext cx="9144000" cy="5799234"/>
          </a:xfrm>
          <a:prstGeom prst="rect">
            <a:avLst/>
          </a:prstGeom>
          <a:gradFill flip="none" rotWithShape="1">
            <a:gsLst>
              <a:gs pos="0">
                <a:schemeClr val="bg1">
                  <a:lumMod val="75000"/>
                </a:schemeClr>
              </a:gs>
              <a:gs pos="50000">
                <a:schemeClr val="bg1"/>
              </a:gs>
              <a:gs pos="100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M:\Projects Mobility Forum\EMW\2015-2017\3 - Support to EMW activities\EMW Communication Toolkit\Toolkit\POWERPOINT\Links\footer-landscape-bleed blank.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userDrawn="1"/>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6" name="TextBox 5"/>
          <p:cNvSpPr txBox="1"/>
          <p:nvPr userDrawn="1"/>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7" name="Picture 2" descr="http://vignette1.wikia.nocookie.net/dusktilldawn/images/1/1a/Twitter_logo.png/revision/latest?cb=20140507210836"/>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userDrawn="1"/>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pic>
        <p:nvPicPr>
          <p:cNvPr id="12" name="Picture 2" descr="M:\Projects Mobility Forum\EMW\2015-2017\3 - Support to EMW activities\EMW Communication Toolkit\Toolkit\POWERPOINT\Links\logo-EuMobWeek.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userDrawn="1"/>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194775704"/>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0" name="Rectangle 9"/>
          <p:cNvSpPr/>
          <p:nvPr userDrawn="1"/>
        </p:nvSpPr>
        <p:spPr>
          <a:xfrm>
            <a:off x="0" y="0"/>
            <a:ext cx="9144000" cy="5799234"/>
          </a:xfrm>
          <a:prstGeom prst="rect">
            <a:avLst/>
          </a:prstGeom>
          <a:gradFill flip="none" rotWithShape="1">
            <a:gsLst>
              <a:gs pos="0">
                <a:schemeClr val="bg1">
                  <a:lumMod val="75000"/>
                </a:schemeClr>
              </a:gs>
              <a:gs pos="50000">
                <a:schemeClr val="bg1"/>
              </a:gs>
              <a:gs pos="100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M:\Projects Mobility Forum\EMW\2015-2017\3 - Support to EMW activities\EMW Communication Toolkit\Toolkit\POWERPOINT\Links\footer-landscape-bleed blank.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userDrawn="1"/>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6" name="TextBox 5"/>
          <p:cNvSpPr txBox="1"/>
          <p:nvPr userDrawn="1"/>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7" name="Picture 2" descr="http://vignette1.wikia.nocookie.net/dusktilldawn/images/1/1a/Twitter_logo.png/revision/latest?cb=20140507210836"/>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userDrawn="1"/>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pic>
        <p:nvPicPr>
          <p:cNvPr id="12" name="Picture 2" descr="M:\Projects Mobility Forum\EMW\2015-2017\3 - Support to EMW activities\EMW Communication Toolkit\Toolkit\POWERPOINT\Links\logo-EuMobWeek.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userDrawn="1"/>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4199407425"/>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10" name="Rectangle 9"/>
          <p:cNvSpPr/>
          <p:nvPr userDrawn="1"/>
        </p:nvSpPr>
        <p:spPr>
          <a:xfrm>
            <a:off x="0" y="0"/>
            <a:ext cx="9144000" cy="5799234"/>
          </a:xfrm>
          <a:prstGeom prst="rect">
            <a:avLst/>
          </a:prstGeom>
          <a:gradFill flip="none" rotWithShape="1">
            <a:gsLst>
              <a:gs pos="0">
                <a:schemeClr val="bg1">
                  <a:lumMod val="75000"/>
                </a:schemeClr>
              </a:gs>
              <a:gs pos="50000">
                <a:schemeClr val="bg1"/>
              </a:gs>
              <a:gs pos="100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M:\Projects Mobility Forum\EMW\2015-2017\3 - Support to EMW activities\EMW Communication Toolkit\Toolkit\POWERPOINT\Links\footer-landscape-bleed blank.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userDrawn="1"/>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6" name="TextBox 5"/>
          <p:cNvSpPr txBox="1"/>
          <p:nvPr userDrawn="1"/>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7" name="Picture 2" descr="http://vignette1.wikia.nocookie.net/dusktilldawn/images/1/1a/Twitter_logo.png/revision/latest?cb=20140507210836"/>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userDrawn="1"/>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pic>
        <p:nvPicPr>
          <p:cNvPr id="12" name="Picture 2" descr="M:\Projects Mobility Forum\EMW\2015-2017\3 - Support to EMW activities\EMW Communication Toolkit\Toolkit\POWERPOINT\Links\logo-EuMobWeek.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userDrawn="1"/>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177941608"/>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10" name="Rectangle 9"/>
          <p:cNvSpPr/>
          <p:nvPr userDrawn="1"/>
        </p:nvSpPr>
        <p:spPr>
          <a:xfrm>
            <a:off x="0" y="0"/>
            <a:ext cx="9144000" cy="5799234"/>
          </a:xfrm>
          <a:prstGeom prst="rect">
            <a:avLst/>
          </a:prstGeom>
          <a:gradFill flip="none" rotWithShape="1">
            <a:gsLst>
              <a:gs pos="0">
                <a:schemeClr val="bg1">
                  <a:lumMod val="75000"/>
                </a:schemeClr>
              </a:gs>
              <a:gs pos="50000">
                <a:schemeClr val="bg1"/>
              </a:gs>
              <a:gs pos="100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M:\Projects Mobility Forum\EMW\2015-2017\3 - Support to EMW activities\EMW Communication Toolkit\Toolkit\POWERPOINT\Links\footer-landscape-bleed blank.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userDrawn="1"/>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6" name="TextBox 5"/>
          <p:cNvSpPr txBox="1"/>
          <p:nvPr userDrawn="1"/>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7" name="Picture 2" descr="http://vignette1.wikia.nocookie.net/dusktilldawn/images/1/1a/Twitter_logo.png/revision/latest?cb=20140507210836"/>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userDrawn="1"/>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pic>
        <p:nvPicPr>
          <p:cNvPr id="12" name="Picture 2" descr="M:\Projects Mobility Forum\EMW\2015-2017\3 - Support to EMW activities\EMW Communication Toolkit\Toolkit\POWERPOINT\Links\logo-EuMobWeek.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userDrawn="1"/>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796831295"/>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10" name="Rectangle 9"/>
          <p:cNvSpPr/>
          <p:nvPr userDrawn="1"/>
        </p:nvSpPr>
        <p:spPr>
          <a:xfrm>
            <a:off x="0" y="0"/>
            <a:ext cx="9144000" cy="5799234"/>
          </a:xfrm>
          <a:prstGeom prst="rect">
            <a:avLst/>
          </a:prstGeom>
          <a:gradFill flip="none" rotWithShape="1">
            <a:gsLst>
              <a:gs pos="0">
                <a:schemeClr val="bg1">
                  <a:lumMod val="75000"/>
                </a:schemeClr>
              </a:gs>
              <a:gs pos="50000">
                <a:schemeClr val="bg1"/>
              </a:gs>
              <a:gs pos="100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M:\Projects Mobility Forum\EMW\2015-2017\3 - Support to EMW activities\EMW Communication Toolkit\Toolkit\POWERPOINT\Links\footer-landscape-bleed blank.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userDrawn="1"/>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6" name="TextBox 5"/>
          <p:cNvSpPr txBox="1"/>
          <p:nvPr userDrawn="1"/>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7" name="Picture 2" descr="http://vignette1.wikia.nocookie.net/dusktilldawn/images/1/1a/Twitter_logo.png/revision/latest?cb=20140507210836"/>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userDrawn="1"/>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pic>
        <p:nvPicPr>
          <p:cNvPr id="12" name="Picture 2" descr="M:\Projects Mobility Forum\EMW\2015-2017\3 - Support to EMW activities\EMW Communication Toolkit\Toolkit\POWERPOINT\Links\logo-EuMobWeek.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userDrawn="1"/>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4033039842"/>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10" name="Rectangle 9"/>
          <p:cNvSpPr/>
          <p:nvPr userDrawn="1"/>
        </p:nvSpPr>
        <p:spPr>
          <a:xfrm>
            <a:off x="0" y="0"/>
            <a:ext cx="9144000" cy="5799234"/>
          </a:xfrm>
          <a:prstGeom prst="rect">
            <a:avLst/>
          </a:prstGeom>
          <a:gradFill flip="none" rotWithShape="1">
            <a:gsLst>
              <a:gs pos="0">
                <a:schemeClr val="bg1">
                  <a:lumMod val="75000"/>
                </a:schemeClr>
              </a:gs>
              <a:gs pos="50000">
                <a:schemeClr val="bg1"/>
              </a:gs>
              <a:gs pos="100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M:\Projects Mobility Forum\EMW\2015-2017\3 - Support to EMW activities\EMW Communication Toolkit\Toolkit\POWERPOINT\Links\footer-landscape-bleed blank.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userDrawn="1"/>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6" name="TextBox 5"/>
          <p:cNvSpPr txBox="1"/>
          <p:nvPr userDrawn="1"/>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7" name="Picture 2" descr="http://vignette1.wikia.nocookie.net/dusktilldawn/images/1/1a/Twitter_logo.png/revision/latest?cb=20140507210836"/>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userDrawn="1"/>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pic>
        <p:nvPicPr>
          <p:cNvPr id="12" name="Picture 2" descr="M:\Projects Mobility Forum\EMW\2015-2017\3 - Support to EMW activities\EMW Communication Toolkit\Toolkit\POWERPOINT\Links\logo-EuMobWeek.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userDrawn="1"/>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3311311421"/>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10" name="Rectangle 9"/>
          <p:cNvSpPr/>
          <p:nvPr userDrawn="1"/>
        </p:nvSpPr>
        <p:spPr>
          <a:xfrm>
            <a:off x="0" y="0"/>
            <a:ext cx="9144000" cy="5799234"/>
          </a:xfrm>
          <a:prstGeom prst="rect">
            <a:avLst/>
          </a:prstGeom>
          <a:gradFill flip="none" rotWithShape="1">
            <a:gsLst>
              <a:gs pos="0">
                <a:schemeClr val="bg1">
                  <a:lumMod val="75000"/>
                </a:schemeClr>
              </a:gs>
              <a:gs pos="50000">
                <a:schemeClr val="bg1"/>
              </a:gs>
              <a:gs pos="100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M:\Projects Mobility Forum\EMW\2015-2017\3 - Support to EMW activities\EMW Communication Toolkit\Toolkit\POWERPOINT\Links\footer-landscape-bleed blank.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userDrawn="1"/>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6" name="TextBox 5"/>
          <p:cNvSpPr txBox="1"/>
          <p:nvPr userDrawn="1"/>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7" name="Picture 2" descr="http://vignette1.wikia.nocookie.net/dusktilldawn/images/1/1a/Twitter_logo.png/revision/latest?cb=20140507210836"/>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userDrawn="1"/>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pic>
        <p:nvPicPr>
          <p:cNvPr id="12" name="Picture 2" descr="M:\Projects Mobility Forum\EMW\2015-2017\3 - Support to EMW activities\EMW Communication Toolkit\Toolkit\POWERPOINT\Links\logo-EuMobWeek.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userDrawn="1"/>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1145269612"/>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10" name="Rectangle 9"/>
          <p:cNvSpPr/>
          <p:nvPr userDrawn="1"/>
        </p:nvSpPr>
        <p:spPr>
          <a:xfrm>
            <a:off x="0" y="0"/>
            <a:ext cx="9144000" cy="5799234"/>
          </a:xfrm>
          <a:prstGeom prst="rect">
            <a:avLst/>
          </a:prstGeom>
          <a:gradFill flip="none" rotWithShape="1">
            <a:gsLst>
              <a:gs pos="0">
                <a:schemeClr val="bg1">
                  <a:lumMod val="75000"/>
                </a:schemeClr>
              </a:gs>
              <a:gs pos="50000">
                <a:schemeClr val="bg1"/>
              </a:gs>
              <a:gs pos="100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M:\Projects Mobility Forum\EMW\2015-2017\3 - Support to EMW activities\EMW Communication Toolkit\Toolkit\POWERPOINT\Links\footer-landscape-bleed blank.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userDrawn="1"/>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6" name="TextBox 5"/>
          <p:cNvSpPr txBox="1"/>
          <p:nvPr userDrawn="1"/>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7" name="Picture 2" descr="http://vignette1.wikia.nocookie.net/dusktilldawn/images/1/1a/Twitter_logo.png/revision/latest?cb=20140507210836"/>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userDrawn="1"/>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pic>
        <p:nvPicPr>
          <p:cNvPr id="12" name="Picture 2" descr="M:\Projects Mobility Forum\EMW\2015-2017\3 - Support to EMW activities\EMW Communication Toolkit\Toolkit\POWERPOINT\Links\logo-EuMobWeek.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userDrawn="1"/>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1737652343"/>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10" name="Rectangle 9"/>
          <p:cNvSpPr/>
          <p:nvPr userDrawn="1"/>
        </p:nvSpPr>
        <p:spPr>
          <a:xfrm>
            <a:off x="0" y="0"/>
            <a:ext cx="9144000" cy="5799234"/>
          </a:xfrm>
          <a:prstGeom prst="rect">
            <a:avLst/>
          </a:prstGeom>
          <a:gradFill flip="none" rotWithShape="1">
            <a:gsLst>
              <a:gs pos="0">
                <a:schemeClr val="bg1">
                  <a:lumMod val="75000"/>
                </a:schemeClr>
              </a:gs>
              <a:gs pos="50000">
                <a:schemeClr val="bg1"/>
              </a:gs>
              <a:gs pos="100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M:\Projects Mobility Forum\EMW\2015-2017\3 - Support to EMW activities\EMW Communication Toolkit\Toolkit\POWERPOINT\Links\footer-landscape-bleed blank.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userDrawn="1"/>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6" name="TextBox 5"/>
          <p:cNvSpPr txBox="1"/>
          <p:nvPr userDrawn="1"/>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7" name="Picture 2" descr="http://vignette1.wikia.nocookie.net/dusktilldawn/images/1/1a/Twitter_logo.png/revision/latest?cb=20140507210836"/>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userDrawn="1"/>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pic>
        <p:nvPicPr>
          <p:cNvPr id="12" name="Picture 2" descr="M:\Projects Mobility Forum\EMW\2015-2017\3 - Support to EMW activities\EMW Communication Toolkit\Toolkit\POWERPOINT\Links\logo-EuMobWeek.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userDrawn="1"/>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3994286415"/>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0" name="Rectangle 9"/>
          <p:cNvSpPr/>
          <p:nvPr userDrawn="1"/>
        </p:nvSpPr>
        <p:spPr>
          <a:xfrm>
            <a:off x="0" y="0"/>
            <a:ext cx="9144000" cy="5799234"/>
          </a:xfrm>
          <a:prstGeom prst="rect">
            <a:avLst/>
          </a:prstGeom>
          <a:gradFill flip="none" rotWithShape="1">
            <a:gsLst>
              <a:gs pos="0">
                <a:schemeClr val="bg1">
                  <a:lumMod val="75000"/>
                </a:schemeClr>
              </a:gs>
              <a:gs pos="50000">
                <a:schemeClr val="bg1"/>
              </a:gs>
              <a:gs pos="100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M:\Projects Mobility Forum\EMW\2015-2017\3 - Support to EMW activities\EMW Communication Toolkit\Toolkit\POWERPOINT\Links\footer-landscape-bleed blank.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userDrawn="1"/>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6" name="TextBox 5"/>
          <p:cNvSpPr txBox="1"/>
          <p:nvPr userDrawn="1"/>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7" name="Picture 2" descr="http://vignette1.wikia.nocookie.net/dusktilldawn/images/1/1a/Twitter_logo.png/revision/latest?cb=20140507210836"/>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userDrawn="1"/>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pic>
        <p:nvPicPr>
          <p:cNvPr id="12" name="Picture 2" descr="M:\Projects Mobility Forum\EMW\2015-2017\3 - Support to EMW activities\EMW Communication Toolkit\Toolkit\POWERPOINT\Links\logo-EuMobWeek.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userDrawn="1"/>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1645321523"/>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10" name="Rectangle 9"/>
          <p:cNvSpPr/>
          <p:nvPr userDrawn="1"/>
        </p:nvSpPr>
        <p:spPr>
          <a:xfrm>
            <a:off x="0" y="0"/>
            <a:ext cx="9144000" cy="5799234"/>
          </a:xfrm>
          <a:prstGeom prst="rect">
            <a:avLst/>
          </a:prstGeom>
          <a:gradFill flip="none" rotWithShape="1">
            <a:gsLst>
              <a:gs pos="0">
                <a:schemeClr val="bg1">
                  <a:lumMod val="75000"/>
                </a:schemeClr>
              </a:gs>
              <a:gs pos="50000">
                <a:schemeClr val="bg1"/>
              </a:gs>
              <a:gs pos="100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M:\Projects Mobility Forum\EMW\2015-2017\3 - Support to EMW activities\EMW Communication Toolkit\Toolkit\POWERPOINT\Links\footer-landscape-bleed blank.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userDrawn="1"/>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6" name="TextBox 5"/>
          <p:cNvSpPr txBox="1"/>
          <p:nvPr userDrawn="1"/>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7" name="Picture 2" descr="http://vignette1.wikia.nocookie.net/dusktilldawn/images/1/1a/Twitter_logo.png/revision/latest?cb=20140507210836"/>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userDrawn="1"/>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pic>
        <p:nvPicPr>
          <p:cNvPr id="12" name="Picture 2" descr="M:\Projects Mobility Forum\EMW\2015-2017\3 - Support to EMW activities\EMW Communication Toolkit\Toolkit\POWERPOINT\Links\logo-EuMobWeek.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userDrawn="1"/>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515279249"/>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0" name="Rectangle 9"/>
          <p:cNvSpPr/>
          <p:nvPr userDrawn="1"/>
        </p:nvSpPr>
        <p:spPr>
          <a:xfrm>
            <a:off x="0" y="0"/>
            <a:ext cx="9144000" cy="5799234"/>
          </a:xfrm>
          <a:prstGeom prst="rect">
            <a:avLst/>
          </a:prstGeom>
          <a:gradFill flip="none" rotWithShape="1">
            <a:gsLst>
              <a:gs pos="0">
                <a:schemeClr val="bg1">
                  <a:lumMod val="75000"/>
                </a:schemeClr>
              </a:gs>
              <a:gs pos="50000">
                <a:schemeClr val="bg1"/>
              </a:gs>
              <a:gs pos="100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M:\Projects Mobility Forum\EMW\2015-2017\3 - Support to EMW activities\EMW Communication Toolkit\Toolkit\POWERPOINT\Links\footer-landscape-bleed blank.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userDrawn="1"/>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6" name="TextBox 5"/>
          <p:cNvSpPr txBox="1"/>
          <p:nvPr userDrawn="1"/>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7" name="Picture 2" descr="http://vignette1.wikia.nocookie.net/dusktilldawn/images/1/1a/Twitter_logo.png/revision/latest?cb=20140507210836"/>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userDrawn="1"/>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pic>
        <p:nvPicPr>
          <p:cNvPr id="12" name="Picture 2" descr="M:\Projects Mobility Forum\EMW\2015-2017\3 - Support to EMW activities\EMW Communication Toolkit\Toolkit\POWERPOINT\Links\logo-EuMobWeek.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userDrawn="1"/>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252534597"/>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0" name="Rectangle 9"/>
          <p:cNvSpPr/>
          <p:nvPr userDrawn="1"/>
        </p:nvSpPr>
        <p:spPr>
          <a:xfrm>
            <a:off x="0" y="0"/>
            <a:ext cx="9144000" cy="5799234"/>
          </a:xfrm>
          <a:prstGeom prst="rect">
            <a:avLst/>
          </a:prstGeom>
          <a:gradFill flip="none" rotWithShape="1">
            <a:gsLst>
              <a:gs pos="0">
                <a:schemeClr val="bg1">
                  <a:lumMod val="75000"/>
                </a:schemeClr>
              </a:gs>
              <a:gs pos="50000">
                <a:schemeClr val="bg1"/>
              </a:gs>
              <a:gs pos="100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M:\Projects Mobility Forum\EMW\2015-2017\3 - Support to EMW activities\EMW Communication Toolkit\Toolkit\POWERPOINT\Links\footer-landscape-bleed blank.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userDrawn="1"/>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6" name="TextBox 5"/>
          <p:cNvSpPr txBox="1"/>
          <p:nvPr userDrawn="1"/>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7" name="Picture 2" descr="http://vignette1.wikia.nocookie.net/dusktilldawn/images/1/1a/Twitter_logo.png/revision/latest?cb=20140507210836"/>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userDrawn="1"/>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pic>
        <p:nvPicPr>
          <p:cNvPr id="12" name="Picture 2" descr="M:\Projects Mobility Forum\EMW\2015-2017\3 - Support to EMW activities\EMW Communication Toolkit\Toolkit\POWERPOINT\Links\logo-EuMobWeek.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userDrawn="1"/>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700818236"/>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0" name="Rectangle 9"/>
          <p:cNvSpPr/>
          <p:nvPr userDrawn="1"/>
        </p:nvSpPr>
        <p:spPr>
          <a:xfrm>
            <a:off x="0" y="0"/>
            <a:ext cx="9144000" cy="5799234"/>
          </a:xfrm>
          <a:prstGeom prst="rect">
            <a:avLst/>
          </a:prstGeom>
          <a:gradFill flip="none" rotWithShape="1">
            <a:gsLst>
              <a:gs pos="0">
                <a:schemeClr val="bg1">
                  <a:lumMod val="75000"/>
                </a:schemeClr>
              </a:gs>
              <a:gs pos="50000">
                <a:schemeClr val="bg1"/>
              </a:gs>
              <a:gs pos="100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M:\Projects Mobility Forum\EMW\2015-2017\3 - Support to EMW activities\EMW Communication Toolkit\Toolkit\POWERPOINT\Links\footer-landscape-bleed blank.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userDrawn="1"/>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6" name="TextBox 5"/>
          <p:cNvSpPr txBox="1"/>
          <p:nvPr userDrawn="1"/>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7" name="Picture 2" descr="http://vignette1.wikia.nocookie.net/dusktilldawn/images/1/1a/Twitter_logo.png/revision/latest?cb=20140507210836"/>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userDrawn="1"/>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pic>
        <p:nvPicPr>
          <p:cNvPr id="12" name="Picture 2" descr="M:\Projects Mobility Forum\EMW\2015-2017\3 - Support to EMW activities\EMW Communication Toolkit\Toolkit\POWERPOINT\Links\logo-EuMobWeek.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userDrawn="1"/>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2017958617"/>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10" name="Rectangle 9"/>
          <p:cNvSpPr/>
          <p:nvPr userDrawn="1"/>
        </p:nvSpPr>
        <p:spPr>
          <a:xfrm>
            <a:off x="0" y="0"/>
            <a:ext cx="9144000" cy="5799234"/>
          </a:xfrm>
          <a:prstGeom prst="rect">
            <a:avLst/>
          </a:prstGeom>
          <a:gradFill flip="none" rotWithShape="1">
            <a:gsLst>
              <a:gs pos="0">
                <a:schemeClr val="bg1">
                  <a:lumMod val="75000"/>
                </a:schemeClr>
              </a:gs>
              <a:gs pos="50000">
                <a:schemeClr val="bg1"/>
              </a:gs>
              <a:gs pos="100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M:\Projects Mobility Forum\EMW\2015-2017\3 - Support to EMW activities\EMW Communication Toolkit\Toolkit\POWERPOINT\Links\footer-landscape-bleed blank.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userDrawn="1"/>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6" name="TextBox 5"/>
          <p:cNvSpPr txBox="1"/>
          <p:nvPr userDrawn="1"/>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7" name="Picture 2" descr="http://vignette1.wikia.nocookie.net/dusktilldawn/images/1/1a/Twitter_logo.png/revision/latest?cb=20140507210836"/>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userDrawn="1"/>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pic>
        <p:nvPicPr>
          <p:cNvPr id="12" name="Picture 2" descr="M:\Projects Mobility Forum\EMW\2015-2017\3 - Support to EMW activities\EMW Communication Toolkit\Toolkit\POWERPOINT\Links\logo-EuMobWeek.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userDrawn="1"/>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3328482694"/>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10" name="Rectangle 9"/>
          <p:cNvSpPr/>
          <p:nvPr userDrawn="1"/>
        </p:nvSpPr>
        <p:spPr>
          <a:xfrm>
            <a:off x="0" y="0"/>
            <a:ext cx="9144000" cy="5799234"/>
          </a:xfrm>
          <a:prstGeom prst="rect">
            <a:avLst/>
          </a:prstGeom>
          <a:gradFill flip="none" rotWithShape="1">
            <a:gsLst>
              <a:gs pos="0">
                <a:schemeClr val="bg1">
                  <a:lumMod val="75000"/>
                </a:schemeClr>
              </a:gs>
              <a:gs pos="50000">
                <a:schemeClr val="bg1"/>
              </a:gs>
              <a:gs pos="100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M:\Projects Mobility Forum\EMW\2015-2017\3 - Support to EMW activities\EMW Communication Toolkit\Toolkit\POWERPOINT\Links\footer-landscape-bleed blank.pn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userDrawn="1"/>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6" name="TextBox 5"/>
          <p:cNvSpPr txBox="1"/>
          <p:nvPr userDrawn="1"/>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7" name="Picture 2" descr="http://vignette1.wikia.nocookie.net/dusktilldawn/images/1/1a/Twitter_logo.png/revision/latest?cb=20140507210836"/>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userDrawn="1"/>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pic>
        <p:nvPicPr>
          <p:cNvPr id="12" name="Picture 2" descr="M:\Projects Mobility Forum\EMW\2015-2017\3 - Support to EMW activities\EMW Communication Toolkit\Toolkit\POWERPOINT\Links\logo-EuMobWeek.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userDrawn="1"/>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3681570889"/>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M:\Projects Mobility Forum\EMW\2015-2017\3 - Support to EMW Activities\Communication Toolkit\2016 Communication Toolkit\#04 FOOTER (and EU Emblem)\footer-full-blank.png"/>
          <p:cNvPicPr>
            <a:picLocks noChangeAspect="1" noChangeArrowheads="1"/>
          </p:cNvPicPr>
          <p:nvPr userDrawn="1"/>
        </p:nvPicPr>
        <p:blipFill rotWithShape="1">
          <a:blip r:embed="rId30" cstate="print">
            <a:extLst>
              <a:ext uri="{28A0092B-C50C-407E-A947-70E740481C1C}">
                <a14:useLocalDpi xmlns:a14="http://schemas.microsoft.com/office/drawing/2010/main" xmlns="" val="0"/>
              </a:ext>
            </a:extLst>
          </a:blip>
          <a:srcRect b="35122"/>
          <a:stretch/>
        </p:blipFill>
        <p:spPr bwMode="auto">
          <a:xfrm>
            <a:off x="-878" y="5157240"/>
            <a:ext cx="9144000" cy="170076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3" name="Picture 3" descr="M:\Projects Mobility Forum\EMW\2015-2017\3 - Support to EMW Activities\Communication Toolkit\2016 Communication Toolkit\#04 FOOTER (and EU Emblem)\EU Emblem low res.jpg"/>
          <p:cNvPicPr>
            <a:picLocks noChangeAspect="1" noChangeArrowheads="1"/>
          </p:cNvPicPr>
          <p:nvPr userDrawn="1"/>
        </p:nvPicPr>
        <p:blipFill>
          <a:blip r:embed="rId31" cstate="print">
            <a:extLst>
              <a:ext uri="{28A0092B-C50C-407E-A947-70E740481C1C}">
                <a14:useLocalDpi xmlns:a14="http://schemas.microsoft.com/office/drawing/2010/main" xmlns="" val="0"/>
              </a:ext>
            </a:extLst>
          </a:blip>
          <a:srcRect/>
          <a:stretch>
            <a:fillRect/>
          </a:stretch>
        </p:blipFill>
        <p:spPr bwMode="auto">
          <a:xfrm>
            <a:off x="8065683" y="5994001"/>
            <a:ext cx="646317" cy="43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3304112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image" Target="../media/image49.jpeg"/><Relationship Id="rId1" Type="http://schemas.openxmlformats.org/officeDocument/2006/relationships/slideLayout" Target="../slideLayouts/slideLayout21.x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1.png"/><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image" Target="../media/image50.png"/><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22.xml"/><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10.jpe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44.pn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image" Target="../media/image70.jpeg"/><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image" Target="../media/image71.jpeg"/><Relationship Id="rId1" Type="http://schemas.openxmlformats.org/officeDocument/2006/relationships/slideLayout" Target="../slideLayouts/slideLayout24.x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image" Target="../media/image72.png"/><Relationship Id="rId1" Type="http://schemas.openxmlformats.org/officeDocument/2006/relationships/slideLayout" Target="../slideLayouts/slideLayout25.x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image" Target="../media/image73.jpeg"/><Relationship Id="rId1" Type="http://schemas.openxmlformats.org/officeDocument/2006/relationships/slideLayout" Target="../slideLayouts/slideLayout26.x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3.png"/><Relationship Id="rId7" Type="http://schemas.openxmlformats.org/officeDocument/2006/relationships/image" Target="../media/image44.png"/><Relationship Id="rId2" Type="http://schemas.openxmlformats.org/officeDocument/2006/relationships/image" Target="../media/image74.png"/><Relationship Id="rId1" Type="http://schemas.openxmlformats.org/officeDocument/2006/relationships/slideLayout" Target="../slideLayouts/slideLayout27.xml"/><Relationship Id="rId6" Type="http://schemas.openxmlformats.org/officeDocument/2006/relationships/image" Target="../media/image43.png"/><Relationship Id="rId5" Type="http://schemas.openxmlformats.org/officeDocument/2006/relationships/image" Target="../media/image75.jpe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77.png"/><Relationship Id="rId7" Type="http://schemas.openxmlformats.org/officeDocument/2006/relationships/image" Target="../media/image43.png"/><Relationship Id="rId2" Type="http://schemas.openxmlformats.org/officeDocument/2006/relationships/image" Target="../media/image76.png"/><Relationship Id="rId1" Type="http://schemas.openxmlformats.org/officeDocument/2006/relationships/slideLayout" Target="../slideLayouts/slideLayout2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4.png"/><Relationship Id="rId7" Type="http://schemas.openxmlformats.org/officeDocument/2006/relationships/image" Target="../media/image8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10" Type="http://schemas.openxmlformats.org/officeDocument/2006/relationships/image" Target="../media/image83.png"/><Relationship Id="rId4" Type="http://schemas.openxmlformats.org/officeDocument/2006/relationships/image" Target="../media/image10.jpeg"/><Relationship Id="rId9" Type="http://schemas.openxmlformats.org/officeDocument/2006/relationships/image" Target="../media/image82.png"/></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image" Target="../media/image86.jpe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image" Target="../media/image87.jpeg"/><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image" Target="../media/image88.jpe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image" Target="../media/image90.jpeg"/><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image" Target="../media/image91.jpeg"/><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image" Target="../media/image92.jpeg"/><Relationship Id="rId1" Type="http://schemas.openxmlformats.org/officeDocument/2006/relationships/slideLayout" Target="../slideLayouts/slideLayout10.x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1.xml"/><Relationship Id="rId6" Type="http://schemas.openxmlformats.org/officeDocument/2006/relationships/image" Target="../media/image10.jpe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image" Target="../media/image95.jpeg"/><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image" Target="../media/image96.jpe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http://www.bstbel.by/" TargetMode="External"/><Relationship Id="rId7" Type="http://schemas.openxmlformats.org/officeDocument/2006/relationships/image" Target="../media/image10.jpeg"/><Relationship Id="rId2" Type="http://schemas.openxmlformats.org/officeDocument/2006/relationships/hyperlink" Target="mailto:D%20B%20%3crccbel@gmail.com%3e"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greenbelarus.info/" TargetMode="External"/><Relationship Id="rId4" Type="http://schemas.openxmlformats.org/officeDocument/2006/relationships/hyperlink" Target="mailto:Pavel%20Harbunou%20%3cgorbunov@ecoidea.by%3e"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image" Target="../media/image97.jpeg"/><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image" Target="../media/image98.jpeg"/><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image" Target="../media/image99.jpeg"/><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10.jpeg"/><Relationship Id="rId4" Type="http://schemas.openxmlformats.org/officeDocument/2006/relationships/hyperlink" Target="http://coordinator.mobilityweek.eu/login.php"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4.png"/><Relationship Id="rId7" Type="http://schemas.openxmlformats.org/officeDocument/2006/relationships/image" Target="../media/image10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hyperlink" Target="http://www.mobilityweek.eu/mobility-actions/" TargetMode="External"/><Relationship Id="rId4" Type="http://schemas.openxmlformats.org/officeDocument/2006/relationships/image" Target="../media/image10.jpeg"/><Relationship Id="rId9" Type="http://schemas.openxmlformats.org/officeDocument/2006/relationships/image" Target="../media/image104.png"/></Relationships>
</file>

<file path=ppt/slides/_rels/slide3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4.png"/><Relationship Id="rId7" Type="http://schemas.openxmlformats.org/officeDocument/2006/relationships/image" Target="../media/image10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hyperlink" Target="http://www.mobilityweek.eu/fileadmin/user_upload/materials/participation_resources/2016/Thematic_Guidelines_2016.pdf" TargetMode="External"/><Relationship Id="rId4" Type="http://schemas.openxmlformats.org/officeDocument/2006/relationships/image" Target="../media/image10.jpe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jpeg"/></Relationships>
</file>

<file path=ppt/slides/_rels/slide37.xml.rels><?xml version="1.0" encoding="UTF-8" standalone="yes"?>
<Relationships xmlns="http://schemas.openxmlformats.org/package/2006/relationships"><Relationship Id="rId8" Type="http://schemas.openxmlformats.org/officeDocument/2006/relationships/image" Target="../media/image113.emf"/><Relationship Id="rId3" Type="http://schemas.openxmlformats.org/officeDocument/2006/relationships/image" Target="../media/image110.jpeg"/><Relationship Id="rId7" Type="http://schemas.openxmlformats.org/officeDocument/2006/relationships/image" Target="../media/image11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0.jpe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image" Target="../media/image10.jpe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hyperlink" Target="https://youtu.be/f43Vb9aduDw" TargetMode="Externa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hyperlink" Target="mailto:todapsh@gmail.com" TargetMode="External"/><Relationship Id="rId13" Type="http://schemas.openxmlformats.org/officeDocument/2006/relationships/hyperlink" Target="mailto:kirill.kudravets@gmail.com" TargetMode="External"/><Relationship Id="rId3" Type="http://schemas.openxmlformats.org/officeDocument/2006/relationships/image" Target="../media/image10.jpeg"/><Relationship Id="rId7" Type="http://schemas.openxmlformats.org/officeDocument/2006/relationships/hyperlink" Target="mailto:goodnfast@gmail.com" TargetMode="External"/><Relationship Id="rId12" Type="http://schemas.openxmlformats.org/officeDocument/2006/relationships/hyperlink" Target="mailto:kotik.nastezh@gmail.com" TargetMode="External"/><Relationship Id="rId2" Type="http://schemas.openxmlformats.org/officeDocument/2006/relationships/image" Target="../media/image4.png"/><Relationship Id="rId16" Type="http://schemas.openxmlformats.org/officeDocument/2006/relationships/hyperlink" Target="mailto:JSimpson@rec.org" TargetMode="External"/><Relationship Id="rId1" Type="http://schemas.openxmlformats.org/officeDocument/2006/relationships/slideLayout" Target="../slideLayouts/slideLayout2.xml"/><Relationship Id="rId6" Type="http://schemas.openxmlformats.org/officeDocument/2006/relationships/hyperlink" Target="mailto:Pavel%20Harbunou%20%3cgorbunov@ecoidea.by%3e" TargetMode="External"/><Relationship Id="rId11" Type="http://schemas.openxmlformats.org/officeDocument/2006/relationships/hyperlink" Target="mailto:radniankou@eu-belarus.net" TargetMode="External"/><Relationship Id="rId5" Type="http://schemas.openxmlformats.org/officeDocument/2006/relationships/hyperlink" Target="mailto:roobst@tut.by" TargetMode="External"/><Relationship Id="rId15" Type="http://schemas.openxmlformats.org/officeDocument/2006/relationships/hyperlink" Target="mailto:igar.tchoulba@undp.org" TargetMode="External"/><Relationship Id="rId10" Type="http://schemas.openxmlformats.org/officeDocument/2006/relationships/hyperlink" Target="mailto:stas.gorelik@gmail.com" TargetMode="External"/><Relationship Id="rId4" Type="http://schemas.openxmlformats.org/officeDocument/2006/relationships/hyperlink" Target="mailto:D%20B%20%3crccbel@gmail.com%3e" TargetMode="External"/><Relationship Id="rId9" Type="http://schemas.openxmlformats.org/officeDocument/2006/relationships/hyperlink" Target="mailto:Nastassia%20Bekish%20%3cnasta.haliak@gmail.com%3e" TargetMode="External"/><Relationship Id="rId14" Type="http://schemas.openxmlformats.org/officeDocument/2006/relationships/hyperlink" Target="mailto:sandfreshman@gmail.com"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www.mobilityweek.eu/campaign-material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hyperlink" Target="http://www.mobilityweek.eu/fileadmin/user_upload/materials/participation_resources/2016/Handbook_2016.pdf" TargetMode="External"/><Relationship Id="rId4" Type="http://schemas.openxmlformats.org/officeDocument/2006/relationships/image" Target="../media/image10.jpeg"/></Relationships>
</file>

<file path=ppt/slides/_rels/slide41.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hyperlink" Target="http://www.mobilityweek.eu/fileadmin/user_upload/materials/communication_toolkit/2016/Visual_Guidelines_EMW_2016.pdf" TargetMode="External"/><Relationship Id="rId7" Type="http://schemas.openxmlformats.org/officeDocument/2006/relationships/hyperlink" Target="http://www.mobilityweek.eu/fileadmin/user_upload/materials/participation_resources/2016/BestPracticeGuide_150916-LD.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hyperlink" Target="http://www.mobilityweek.eu/design-materials/" TargetMode="External"/><Relationship Id="rId4" Type="http://schemas.openxmlformats.org/officeDocument/2006/relationships/image" Target="../media/image119.png"/><Relationship Id="rId9" Type="http://schemas.openxmlformats.org/officeDocument/2006/relationships/image" Target="../media/image121.png"/></Relationships>
</file>

<file path=ppt/slides/_rels/slide42.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4.png"/><Relationship Id="rId7" Type="http://schemas.openxmlformats.org/officeDocument/2006/relationships/image" Target="../media/image1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0.jpeg"/><Relationship Id="rId4" Type="http://schemas.openxmlformats.org/officeDocument/2006/relationships/hyperlink" Target="mailto:Jsimpson@rec.org" TargetMode="External"/><Relationship Id="rId9" Type="http://schemas.openxmlformats.org/officeDocument/2006/relationships/image" Target="../media/image125.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jpeg"/><Relationship Id="rId4" Type="http://schemas.openxmlformats.org/officeDocument/2006/relationships/image" Target="../media/image10.jpeg"/></Relationships>
</file>

<file path=ppt/slides/_rels/slide45.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4.png"/><Relationship Id="rId7" Type="http://schemas.openxmlformats.org/officeDocument/2006/relationships/image" Target="../media/image12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hyperlink" Target="http://www.moniteurautomobile.be/" TargetMode="External"/><Relationship Id="rId4" Type="http://schemas.openxmlformats.org/officeDocument/2006/relationships/hyperlink" Target="http://www.moneyadviceservice.org.uk/" TargetMode="External"/><Relationship Id="rId9" Type="http://schemas.openxmlformats.org/officeDocument/2006/relationships/image" Target="../media/image130.png"/></Relationships>
</file>

<file path=ppt/slides/_rels/slide46.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13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0.jpe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8" Type="http://schemas.openxmlformats.org/officeDocument/2006/relationships/image" Target="../media/image137.emf"/><Relationship Id="rId3" Type="http://schemas.openxmlformats.org/officeDocument/2006/relationships/image" Target="../media/image4.png"/><Relationship Id="rId7" Type="http://schemas.openxmlformats.org/officeDocument/2006/relationships/image" Target="../media/image13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jpeg"/><Relationship Id="rId10" Type="http://schemas.openxmlformats.org/officeDocument/2006/relationships/image" Target="../media/image139.png"/><Relationship Id="rId4" Type="http://schemas.openxmlformats.org/officeDocument/2006/relationships/image" Target="../media/image10.jpeg"/><Relationship Id="rId9" Type="http://schemas.openxmlformats.org/officeDocument/2006/relationships/image" Target="../media/image138.png"/></Relationships>
</file>

<file path=ppt/slides/_rels/slide48.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4.png"/><Relationship Id="rId7" Type="http://schemas.openxmlformats.org/officeDocument/2006/relationships/image" Target="../media/image14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1.jpeg"/><Relationship Id="rId11" Type="http://schemas.openxmlformats.org/officeDocument/2006/relationships/image" Target="../media/image139.png"/><Relationship Id="rId5" Type="http://schemas.openxmlformats.org/officeDocument/2006/relationships/image" Target="../media/image140.jpeg"/><Relationship Id="rId10" Type="http://schemas.openxmlformats.org/officeDocument/2006/relationships/image" Target="../media/image138.png"/><Relationship Id="rId4" Type="http://schemas.openxmlformats.org/officeDocument/2006/relationships/image" Target="../media/image10.jpeg"/><Relationship Id="rId9" Type="http://schemas.openxmlformats.org/officeDocument/2006/relationships/image" Target="../media/image144.jpeg"/></Relationships>
</file>

<file path=ppt/slides/_rels/slide49.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4.png"/><Relationship Id="rId7" Type="http://schemas.openxmlformats.org/officeDocument/2006/relationships/image" Target="../media/image14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hyperlink" Target="http://www.facebook.com/EuropeanMobilityWeek" TargetMode="External"/><Relationship Id="rId4" Type="http://schemas.openxmlformats.org/officeDocument/2006/relationships/hyperlink" Target="http://www.mobilityweek.eu/register-your-city" TargetMode="External"/><Relationship Id="rId9" Type="http://schemas.openxmlformats.org/officeDocument/2006/relationships/image" Target="../media/image147.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image" Target="../media/image42.png"/><Relationship Id="rId1" Type="http://schemas.openxmlformats.org/officeDocument/2006/relationships/slideLayout" Target="../slideLayouts/slideLayout17.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7.png"/><Relationship Id="rId32" Type="http://schemas.openxmlformats.org/officeDocument/2006/relationships/image" Target="../media/image10.jpe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png"/><Relationship Id="rId10" Type="http://schemas.openxmlformats.org/officeDocument/2006/relationships/image" Target="../media/image23.png"/><Relationship Id="rId19" Type="http://schemas.openxmlformats.org/officeDocument/2006/relationships/image" Target="../media/image32.png"/><Relationship Id="rId31" Type="http://schemas.openxmlformats.org/officeDocument/2006/relationships/image" Target="../media/image44.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png"/><Relationship Id="rId30"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 Id="rId6" Type="http://schemas.openxmlformats.org/officeDocument/2006/relationships/image" Target="../media/image10.jpeg"/><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image" Target="../media/image47.jpeg"/><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image" Target="../media/image48.png"/><Relationship Id="rId1" Type="http://schemas.openxmlformats.org/officeDocument/2006/relationships/slideLayout" Target="../slideLayouts/slideLayout20.x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4848" y="5229250"/>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sp>
        <p:nvSpPr>
          <p:cNvPr id="10" name="TextBox 9"/>
          <p:cNvSpPr txBox="1"/>
          <p:nvPr/>
        </p:nvSpPr>
        <p:spPr>
          <a:xfrm>
            <a:off x="403381" y="5452974"/>
            <a:ext cx="1609736" cy="253916"/>
          </a:xfrm>
          <a:prstGeom prst="rect">
            <a:avLst/>
          </a:prstGeom>
          <a:noFill/>
        </p:spPr>
        <p:txBody>
          <a:bodyPr wrap="none" rtlCol="0">
            <a:spAutoFit/>
          </a:bodyPr>
          <a:lstStyle/>
          <a:p>
            <a:r>
              <a:rPr lang="en-GB" sz="1050" b="1" i="1" dirty="0" smtClean="0">
                <a:solidFill>
                  <a:srgbClr val="164194"/>
                </a:solidFill>
                <a:latin typeface="Arial" panose="020B0604020202020204" pitchFamily="34" charset="0"/>
                <a:cs typeface="Arial" panose="020B0604020202020204" pitchFamily="34" charset="0"/>
              </a:rPr>
              <a:t>www.mobilityweek.eu</a:t>
            </a:r>
            <a:endParaRPr lang="en-GB" sz="1050" b="1" i="1" dirty="0">
              <a:solidFill>
                <a:srgbClr val="164194"/>
              </a:solidFill>
              <a:latin typeface="Arial" panose="020B0604020202020204" pitchFamily="34" charset="0"/>
              <a:cs typeface="Arial" panose="020B0604020202020204" pitchFamily="34" charset="0"/>
            </a:endParaRPr>
          </a:p>
        </p:txBody>
      </p:sp>
      <p:sp>
        <p:nvSpPr>
          <p:cNvPr id="24" name="TextBox 23"/>
          <p:cNvSpPr txBox="1"/>
          <p:nvPr/>
        </p:nvSpPr>
        <p:spPr>
          <a:xfrm>
            <a:off x="3368975" y="3157442"/>
            <a:ext cx="5531258" cy="584775"/>
          </a:xfrm>
          <a:prstGeom prst="rect">
            <a:avLst/>
          </a:prstGeom>
          <a:noFill/>
        </p:spPr>
        <p:txBody>
          <a:bodyPr wrap="none" rtlCol="0">
            <a:spAutoFit/>
          </a:bodyPr>
          <a:lstStyle/>
          <a:p>
            <a:pPr algn="r"/>
            <a:r>
              <a:rPr lang="en-GB" sz="3200" b="1" dirty="0">
                <a:solidFill>
                  <a:srgbClr val="164194"/>
                </a:solidFill>
                <a:latin typeface="Arial" panose="020B0604020202020204" pitchFamily="34" charset="0"/>
                <a:cs typeface="Arial" panose="020B0604020202020204" pitchFamily="34" charset="0"/>
              </a:rPr>
              <a:t>INFORMAL EMW KICK-OFF</a:t>
            </a:r>
            <a:endParaRPr lang="en-US" sz="2800" b="1" dirty="0">
              <a:solidFill>
                <a:srgbClr val="164194"/>
              </a:solidFill>
              <a:latin typeface="Arial" panose="020B0604020202020204" pitchFamily="34" charset="0"/>
              <a:cs typeface="Arial" panose="020B0604020202020204" pitchFamily="34" charset="0"/>
            </a:endParaRPr>
          </a:p>
        </p:txBody>
      </p:sp>
      <p:sp>
        <p:nvSpPr>
          <p:cNvPr id="25" name="TextBox 24"/>
          <p:cNvSpPr txBox="1"/>
          <p:nvPr/>
        </p:nvSpPr>
        <p:spPr>
          <a:xfrm>
            <a:off x="6992339" y="4898513"/>
            <a:ext cx="1907894" cy="400110"/>
          </a:xfrm>
          <a:prstGeom prst="rect">
            <a:avLst/>
          </a:prstGeom>
          <a:noFill/>
        </p:spPr>
        <p:txBody>
          <a:bodyPr wrap="none" rtlCol="0">
            <a:spAutoFit/>
          </a:bodyPr>
          <a:lstStyle/>
          <a:p>
            <a:pPr algn="r"/>
            <a:r>
              <a:rPr lang="en-US" sz="2000" dirty="0" smtClean="0">
                <a:solidFill>
                  <a:srgbClr val="164194"/>
                </a:solidFill>
                <a:latin typeface="Arial" panose="020B0604020202020204" pitchFamily="34" charset="0"/>
                <a:cs typeface="Arial" panose="020B0604020202020204" pitchFamily="34" charset="0"/>
              </a:rPr>
              <a:t>#</a:t>
            </a:r>
            <a:r>
              <a:rPr lang="en-US" sz="2000" b="1" dirty="0" smtClean="0">
                <a:solidFill>
                  <a:srgbClr val="164194"/>
                </a:solidFill>
                <a:latin typeface="Arial" panose="020B0604020202020204" pitchFamily="34" charset="0"/>
                <a:cs typeface="Arial" panose="020B0604020202020204" pitchFamily="34" charset="0"/>
              </a:rPr>
              <a:t>mobility</a:t>
            </a:r>
            <a:r>
              <a:rPr lang="en-US" sz="2000" dirty="0" smtClean="0">
                <a:solidFill>
                  <a:srgbClr val="164194"/>
                </a:solidFill>
                <a:latin typeface="Arial" panose="020B0604020202020204" pitchFamily="34" charset="0"/>
                <a:cs typeface="Arial" panose="020B0604020202020204" pitchFamily="34" charset="0"/>
              </a:rPr>
              <a:t>week</a:t>
            </a:r>
            <a:endParaRPr lang="en-US" sz="2000" dirty="0">
              <a:solidFill>
                <a:srgbClr val="164194"/>
              </a:solidFill>
              <a:latin typeface="Arial" panose="020B0604020202020204" pitchFamily="34" charset="0"/>
              <a:cs typeface="Arial" panose="020B0604020202020204" pitchFamily="34" charset="0"/>
            </a:endParaRPr>
          </a:p>
        </p:txBody>
      </p:sp>
      <p:pic>
        <p:nvPicPr>
          <p:cNvPr id="26" name="Picture 2" descr="http://vignette1.wikia.nocookie.net/dusktilldawn/images/1/1a/Twitter_logo.png/revision/latest?cb=2014050721083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44739" y="4982665"/>
            <a:ext cx="350947" cy="284969"/>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TextBox 26"/>
          <p:cNvSpPr txBox="1"/>
          <p:nvPr/>
        </p:nvSpPr>
        <p:spPr>
          <a:xfrm>
            <a:off x="6829027" y="4480670"/>
            <a:ext cx="2031197" cy="338554"/>
          </a:xfrm>
          <a:prstGeom prst="rect">
            <a:avLst/>
          </a:prstGeom>
          <a:noFill/>
        </p:spPr>
        <p:txBody>
          <a:bodyPr wrap="none" rtlCol="0">
            <a:spAutoFit/>
          </a:bodyPr>
          <a:lstStyle/>
          <a:p>
            <a:pPr algn="r"/>
            <a:r>
              <a:rPr lang="en-US" sz="1600" dirty="0" smtClean="0">
                <a:solidFill>
                  <a:srgbClr val="575756"/>
                </a:solidFill>
                <a:latin typeface="Arial" panose="020B0604020202020204" pitchFamily="34" charset="0"/>
                <a:cs typeface="Arial" panose="020B0604020202020204" pitchFamily="34" charset="0"/>
              </a:rPr>
              <a:t>27 April 2016, Minsk</a:t>
            </a:r>
            <a:endParaRPr lang="en-US" sz="1600" dirty="0">
              <a:solidFill>
                <a:srgbClr val="575756"/>
              </a:solidFill>
              <a:latin typeface="Arial" panose="020B0604020202020204" pitchFamily="34" charset="0"/>
              <a:cs typeface="Arial" panose="020B0604020202020204" pitchFamily="34" charset="0"/>
            </a:endParaRPr>
          </a:p>
        </p:txBody>
      </p:sp>
      <p:sp>
        <p:nvSpPr>
          <p:cNvPr id="28" name="TextBox 27"/>
          <p:cNvSpPr txBox="1"/>
          <p:nvPr/>
        </p:nvSpPr>
        <p:spPr>
          <a:xfrm>
            <a:off x="3484545" y="3742217"/>
            <a:ext cx="5380191" cy="707886"/>
          </a:xfrm>
          <a:prstGeom prst="rect">
            <a:avLst/>
          </a:prstGeom>
          <a:noFill/>
        </p:spPr>
        <p:txBody>
          <a:bodyPr wrap="none" rtlCol="0">
            <a:spAutoFit/>
          </a:bodyPr>
          <a:lstStyle/>
          <a:p>
            <a:pPr algn="r"/>
            <a:r>
              <a:rPr lang="en-US" sz="2000" b="1" dirty="0">
                <a:solidFill>
                  <a:srgbClr val="575756"/>
                </a:solidFill>
                <a:latin typeface="Arial" panose="020B0604020202020204" pitchFamily="34" charset="0"/>
                <a:cs typeface="Arial" panose="020B0604020202020204" pitchFamily="34" charset="0"/>
              </a:rPr>
              <a:t>Chair: Jerome </a:t>
            </a:r>
            <a:r>
              <a:rPr lang="en-US" sz="2000" b="1" dirty="0" smtClean="0">
                <a:solidFill>
                  <a:srgbClr val="575756"/>
                </a:solidFill>
                <a:latin typeface="Arial" panose="020B0604020202020204" pitchFamily="34" charset="0"/>
                <a:cs typeface="Arial" panose="020B0604020202020204" pitchFamily="34" charset="0"/>
              </a:rPr>
              <a:t>Simpson with </a:t>
            </a:r>
            <a:r>
              <a:rPr lang="en-US" sz="2000" b="1" dirty="0" err="1" smtClean="0">
                <a:solidFill>
                  <a:srgbClr val="575756"/>
                </a:solidFill>
                <a:latin typeface="Arial" panose="020B0604020202020204" pitchFamily="34" charset="0"/>
                <a:cs typeface="Arial" panose="020B0604020202020204" pitchFamily="34" charset="0"/>
              </a:rPr>
              <a:t>Igar</a:t>
            </a:r>
            <a:r>
              <a:rPr lang="en-US" sz="2000" b="1" dirty="0" smtClean="0">
                <a:solidFill>
                  <a:srgbClr val="575756"/>
                </a:solidFill>
                <a:latin typeface="Arial" panose="020B0604020202020204" pitchFamily="34" charset="0"/>
                <a:cs typeface="Arial" panose="020B0604020202020204" pitchFamily="34" charset="0"/>
              </a:rPr>
              <a:t> </a:t>
            </a:r>
            <a:r>
              <a:rPr lang="en-US" sz="2000" b="1" dirty="0" err="1" smtClean="0">
                <a:solidFill>
                  <a:srgbClr val="575756"/>
                </a:solidFill>
                <a:latin typeface="Arial" panose="020B0604020202020204" pitchFamily="34" charset="0"/>
                <a:cs typeface="Arial" panose="020B0604020202020204" pitchFamily="34" charset="0"/>
              </a:rPr>
              <a:t>Tchoulba</a:t>
            </a:r>
            <a:endParaRPr lang="en-US" sz="2000" b="1" dirty="0">
              <a:solidFill>
                <a:srgbClr val="575756"/>
              </a:solidFill>
              <a:latin typeface="Arial" panose="020B0604020202020204" pitchFamily="34" charset="0"/>
              <a:cs typeface="Arial" panose="020B0604020202020204" pitchFamily="34" charset="0"/>
            </a:endParaRPr>
          </a:p>
          <a:p>
            <a:pPr algn="r"/>
            <a:r>
              <a:rPr lang="en-US" sz="2000" dirty="0" smtClean="0">
                <a:solidFill>
                  <a:srgbClr val="575756"/>
                </a:solidFill>
                <a:latin typeface="Arial" panose="020B0604020202020204" pitchFamily="34" charset="0"/>
                <a:cs typeface="Arial" panose="020B0604020202020204" pitchFamily="34" charset="0"/>
              </a:rPr>
              <a:t>Senior Expert, Smart Cities and Mobility, REC</a:t>
            </a:r>
            <a:endParaRPr lang="en-US" sz="2000" dirty="0">
              <a:solidFill>
                <a:srgbClr val="575756"/>
              </a:solidFill>
              <a:latin typeface="Arial" panose="020B0604020202020204" pitchFamily="34" charset="0"/>
              <a:cs typeface="Arial" panose="020B0604020202020204" pitchFamily="34" charset="0"/>
            </a:endParaRPr>
          </a:p>
        </p:txBody>
      </p:sp>
      <p:sp>
        <p:nvSpPr>
          <p:cNvPr id="29" name="TextBox 28"/>
          <p:cNvSpPr txBox="1"/>
          <p:nvPr/>
        </p:nvSpPr>
        <p:spPr>
          <a:xfrm>
            <a:off x="452556" y="168813"/>
            <a:ext cx="3039294" cy="307777"/>
          </a:xfrm>
          <a:prstGeom prst="rect">
            <a:avLst/>
          </a:prstGeom>
          <a:noFill/>
        </p:spPr>
        <p:txBody>
          <a:bodyPr wrap="none" lIns="0" tIns="0" rIns="0" bIns="0" rtlCol="0">
            <a:spAutoFit/>
          </a:bodyPr>
          <a:lstStyle/>
          <a:p>
            <a:r>
              <a:rPr lang="en-GB" sz="2000" spc="-150" dirty="0" smtClean="0">
                <a:solidFill>
                  <a:srgbClr val="164194"/>
                </a:solidFill>
                <a:latin typeface="Arial" panose="020B0604020202020204" pitchFamily="34" charset="0"/>
                <a:cs typeface="Arial" panose="020B0604020202020204" pitchFamily="34" charset="0"/>
              </a:rPr>
              <a:t>EUROPEAN</a:t>
            </a:r>
            <a:r>
              <a:rPr lang="en-GB" sz="2000" b="1" spc="-150" dirty="0" smtClean="0">
                <a:solidFill>
                  <a:srgbClr val="164194"/>
                </a:solidFill>
                <a:latin typeface="Arial" panose="020B0604020202020204" pitchFamily="34" charset="0"/>
                <a:cs typeface="Arial" panose="020B0604020202020204" pitchFamily="34" charset="0"/>
              </a:rPr>
              <a:t>MOBILITY</a:t>
            </a:r>
            <a:r>
              <a:rPr lang="en-GB" sz="2000" spc="-150" dirty="0" smtClean="0">
                <a:solidFill>
                  <a:srgbClr val="164194"/>
                </a:solidFill>
                <a:latin typeface="Arial" panose="020B0604020202020204" pitchFamily="34" charset="0"/>
                <a:cs typeface="Arial" panose="020B0604020202020204" pitchFamily="34" charset="0"/>
              </a:rPr>
              <a:t>WEEK</a:t>
            </a:r>
            <a:endParaRPr lang="en-GB" sz="2000" spc="-150" dirty="0">
              <a:solidFill>
                <a:srgbClr val="164194"/>
              </a:solidFill>
              <a:latin typeface="Arial" panose="020B0604020202020204" pitchFamily="34" charset="0"/>
              <a:cs typeface="Arial" panose="020B0604020202020204" pitchFamily="34" charset="0"/>
            </a:endParaRPr>
          </a:p>
        </p:txBody>
      </p:sp>
      <p:sp>
        <p:nvSpPr>
          <p:cNvPr id="36" name="TextBox 35"/>
          <p:cNvSpPr txBox="1"/>
          <p:nvPr/>
        </p:nvSpPr>
        <p:spPr>
          <a:xfrm>
            <a:off x="435823" y="404580"/>
            <a:ext cx="1383392" cy="184666"/>
          </a:xfrm>
          <a:prstGeom prst="rect">
            <a:avLst/>
          </a:prstGeom>
          <a:noFill/>
        </p:spPr>
        <p:txBody>
          <a:bodyPr wrap="none" lIns="0" tIns="0" rIns="0" bIns="0" rtlCol="0">
            <a:spAutoFit/>
          </a:bodyPr>
          <a:lstStyle/>
          <a:p>
            <a:r>
              <a:rPr lang="en-GB" sz="1200" dirty="0" smtClean="0">
                <a:solidFill>
                  <a:srgbClr val="164194"/>
                </a:solidFill>
                <a:latin typeface="Arial" panose="020B0604020202020204" pitchFamily="34" charset="0"/>
                <a:cs typeface="Arial" panose="020B0604020202020204" pitchFamily="34" charset="0"/>
              </a:rPr>
              <a:t>16-22 SEPTEMBER</a:t>
            </a:r>
            <a:endParaRPr lang="en-GB" sz="1200" dirty="0">
              <a:solidFill>
                <a:srgbClr val="164194"/>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03381" y="5846324"/>
            <a:ext cx="909446" cy="836690"/>
          </a:xfrm>
          <a:prstGeom prst="rect">
            <a:avLst/>
          </a:prstGeom>
        </p:spPr>
      </p:pic>
      <p:pic>
        <p:nvPicPr>
          <p:cNvPr id="17" name="Picture 4" descr="M:\Projects Mobility Forum\EMW\2015-2017\3 - Support to EMW Activities\Communication Toolkit\2016 Communication Toolkit\# EMW_illustrations\03-People\02-CargoBiker_r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flipH="1">
            <a:off x="403381" y="3748990"/>
            <a:ext cx="2362957" cy="1342506"/>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046019" y="169502"/>
            <a:ext cx="3808048" cy="2856037"/>
          </a:xfrm>
          <a:prstGeom prst="rect">
            <a:avLst/>
          </a:prstGeom>
        </p:spPr>
      </p:pic>
    </p:spTree>
    <p:extLst>
      <p:ext uri="{BB962C8B-B14F-4D97-AF65-F5344CB8AC3E}">
        <p14:creationId xmlns:p14="http://schemas.microsoft.com/office/powerpoint/2010/main" xmlns="" val="151899064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marrocos.files.wordpress.com/2011/03/mapa-mundi-2011.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788" t="378" r="12547" b="5230"/>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2987780" y="980660"/>
            <a:ext cx="3021981" cy="3154710"/>
          </a:xfrm>
          <a:prstGeom prst="rect">
            <a:avLst/>
          </a:prstGeom>
          <a:noFill/>
        </p:spPr>
        <p:txBody>
          <a:bodyPr wrap="none" rtlCol="0">
            <a:spAutoFit/>
          </a:bodyPr>
          <a:lstStyle/>
          <a:p>
            <a:pPr algn="ctr"/>
            <a:r>
              <a:rPr lang="en-US" sz="199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45</a:t>
            </a:r>
            <a:endPar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3231613" y="3379659"/>
            <a:ext cx="2725426" cy="769441"/>
          </a:xfrm>
          <a:prstGeom prst="rect">
            <a:avLst/>
          </a:prstGeom>
          <a:noFill/>
        </p:spPr>
        <p:txBody>
          <a:bodyPr wrap="none" rtlCol="0">
            <a:spAutoFit/>
          </a:bodyPr>
          <a:lstStyle/>
          <a:p>
            <a:pPr algn="ctr"/>
            <a:r>
              <a:rPr lang="en-US" sz="4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countries</a:t>
            </a:r>
            <a:endPar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extBox 4"/>
          <p:cNvSpPr txBox="1"/>
          <p:nvPr/>
        </p:nvSpPr>
        <p:spPr>
          <a:xfrm>
            <a:off x="1348067" y="3985930"/>
            <a:ext cx="6458819" cy="523220"/>
          </a:xfrm>
          <a:prstGeom prst="rect">
            <a:avLst/>
          </a:prstGeom>
          <a:noFill/>
        </p:spPr>
        <p:txBody>
          <a:bodyPr wrap="none" rtlCol="0">
            <a:spAutoFit/>
          </a:bodyPr>
          <a:lstStyle/>
          <a:p>
            <a:pPr algn="ctr"/>
            <a:r>
              <a:rPr lang="en-GB"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indicates a broad geographic spread</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Picture 2" descr="M:\Projects Mobility Forum\EMW\2015-2017\3 - Support to EMW activities\EMW Communication Toolkit\Toolkit\POWERPOINT\Links\logo-EuMobWeek.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 name="Group 6"/>
          <p:cNvGrpSpPr/>
          <p:nvPr/>
        </p:nvGrpSpPr>
        <p:grpSpPr>
          <a:xfrm>
            <a:off x="-4" y="5210243"/>
            <a:ext cx="9144004" cy="1647757"/>
            <a:chOff x="-4" y="5210243"/>
            <a:chExt cx="9144004" cy="1647757"/>
          </a:xfrm>
        </p:grpSpPr>
        <p:pic>
          <p:nvPicPr>
            <p:cNvPr id="8" name="Picture 2" descr="M:\Projects Mobility Forum\EMW\2015-2017\3 - Support to EMW activities\EMW Communication Toolkit\Toolkit\POWERPOINT\Links\footer-landscape-bleed blank.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10" name="TextBox 9"/>
            <p:cNvSpPr txBox="1"/>
            <p:nvPr/>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11" name="Picture 2" descr="http://vignette1.wikia.nocookie.net/dusktilldawn/images/1/1a/Twitter_logo.png/revision/latest?cb=2014050721083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sp>
          <p:nvSpPr>
            <p:cNvPr id="13" name="Rectangle 12"/>
            <p:cNvSpPr/>
            <p:nvPr/>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1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7430" y="5323523"/>
            <a:ext cx="2571593" cy="265777"/>
          </a:xfrm>
          <a:prstGeom prst="rect">
            <a:avLst/>
          </a:prstGeom>
        </p:spPr>
      </p:pic>
      <p:sp>
        <p:nvSpPr>
          <p:cNvPr id="15" name="TextBox 14"/>
          <p:cNvSpPr txBox="1"/>
          <p:nvPr/>
        </p:nvSpPr>
        <p:spPr>
          <a:xfrm>
            <a:off x="353194" y="5274186"/>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7" cstate="print"/>
          <a:stretch>
            <a:fillRect/>
          </a:stretch>
        </p:blipFill>
        <p:spPr>
          <a:xfrm>
            <a:off x="8060788" y="5916016"/>
            <a:ext cx="694706" cy="517624"/>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Tree>
    <p:extLst>
      <p:ext uri="{BB962C8B-B14F-4D97-AF65-F5344CB8AC3E}">
        <p14:creationId xmlns:p14="http://schemas.microsoft.com/office/powerpoint/2010/main" xmlns="" val="3649862146"/>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99490" y="1268700"/>
            <a:ext cx="2088290" cy="334910"/>
          </a:xfrm>
          <a:prstGeom prst="rect">
            <a:avLst/>
          </a:prstGeom>
          <a:solidFill>
            <a:srgbClr val="16419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Rectangle 11"/>
          <p:cNvSpPr/>
          <p:nvPr/>
        </p:nvSpPr>
        <p:spPr>
          <a:xfrm>
            <a:off x="899490" y="1653890"/>
            <a:ext cx="1800250" cy="334910"/>
          </a:xfrm>
          <a:prstGeom prst="rect">
            <a:avLst/>
          </a:prstGeom>
          <a:solidFill>
            <a:srgbClr val="16419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Rectangle 12"/>
          <p:cNvSpPr/>
          <p:nvPr/>
        </p:nvSpPr>
        <p:spPr>
          <a:xfrm>
            <a:off x="899490" y="2060810"/>
            <a:ext cx="900125" cy="334910"/>
          </a:xfrm>
          <a:prstGeom prst="rect">
            <a:avLst/>
          </a:prstGeom>
          <a:solidFill>
            <a:srgbClr val="16419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Rectangle 13"/>
          <p:cNvSpPr/>
          <p:nvPr/>
        </p:nvSpPr>
        <p:spPr>
          <a:xfrm>
            <a:off x="899490" y="2446000"/>
            <a:ext cx="504069" cy="334910"/>
          </a:xfrm>
          <a:prstGeom prst="rect">
            <a:avLst/>
          </a:prstGeom>
          <a:solidFill>
            <a:srgbClr val="16419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Rectangle 14"/>
          <p:cNvSpPr/>
          <p:nvPr/>
        </p:nvSpPr>
        <p:spPr>
          <a:xfrm>
            <a:off x="906700" y="2831190"/>
            <a:ext cx="442852" cy="334910"/>
          </a:xfrm>
          <a:prstGeom prst="rect">
            <a:avLst/>
          </a:prstGeom>
          <a:solidFill>
            <a:srgbClr val="16419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Rectangle 15"/>
          <p:cNvSpPr/>
          <p:nvPr/>
        </p:nvSpPr>
        <p:spPr>
          <a:xfrm>
            <a:off x="899490" y="3212970"/>
            <a:ext cx="275283" cy="334910"/>
          </a:xfrm>
          <a:prstGeom prst="rect">
            <a:avLst/>
          </a:prstGeom>
          <a:solidFill>
            <a:srgbClr val="16419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Rectangle 16"/>
          <p:cNvSpPr/>
          <p:nvPr/>
        </p:nvSpPr>
        <p:spPr>
          <a:xfrm>
            <a:off x="899490" y="3598160"/>
            <a:ext cx="275283" cy="334910"/>
          </a:xfrm>
          <a:prstGeom prst="rect">
            <a:avLst/>
          </a:prstGeom>
          <a:solidFill>
            <a:srgbClr val="16419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 name="Rectangle 17"/>
          <p:cNvSpPr/>
          <p:nvPr/>
        </p:nvSpPr>
        <p:spPr>
          <a:xfrm>
            <a:off x="899490" y="4005080"/>
            <a:ext cx="228636" cy="334910"/>
          </a:xfrm>
          <a:prstGeom prst="rect">
            <a:avLst/>
          </a:prstGeom>
          <a:solidFill>
            <a:srgbClr val="16419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Rectangle 18"/>
          <p:cNvSpPr/>
          <p:nvPr/>
        </p:nvSpPr>
        <p:spPr>
          <a:xfrm>
            <a:off x="899490" y="4390270"/>
            <a:ext cx="228636" cy="334910"/>
          </a:xfrm>
          <a:prstGeom prst="rect">
            <a:avLst/>
          </a:prstGeom>
          <a:solidFill>
            <a:srgbClr val="16419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0" name="Rectangle 19"/>
          <p:cNvSpPr/>
          <p:nvPr/>
        </p:nvSpPr>
        <p:spPr>
          <a:xfrm>
            <a:off x="899490" y="4797190"/>
            <a:ext cx="137641" cy="334910"/>
          </a:xfrm>
          <a:prstGeom prst="rect">
            <a:avLst/>
          </a:prstGeom>
          <a:solidFill>
            <a:srgbClr val="16419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1" name="Rectangle 20"/>
          <p:cNvSpPr/>
          <p:nvPr/>
        </p:nvSpPr>
        <p:spPr>
          <a:xfrm>
            <a:off x="5242256" y="1268700"/>
            <a:ext cx="193864" cy="334910"/>
          </a:xfrm>
          <a:prstGeom prst="rect">
            <a:avLst/>
          </a:prstGeom>
          <a:solidFill>
            <a:srgbClr val="16419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 name="Rectangle 21"/>
          <p:cNvSpPr/>
          <p:nvPr/>
        </p:nvSpPr>
        <p:spPr>
          <a:xfrm>
            <a:off x="5242256" y="1653890"/>
            <a:ext cx="193864" cy="334910"/>
          </a:xfrm>
          <a:prstGeom prst="rect">
            <a:avLst/>
          </a:prstGeom>
          <a:solidFill>
            <a:srgbClr val="16419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Rectangle 22"/>
          <p:cNvSpPr/>
          <p:nvPr/>
        </p:nvSpPr>
        <p:spPr>
          <a:xfrm>
            <a:off x="5242256" y="2060810"/>
            <a:ext cx="193864" cy="334910"/>
          </a:xfrm>
          <a:prstGeom prst="rect">
            <a:avLst/>
          </a:prstGeom>
          <a:solidFill>
            <a:srgbClr val="16419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4" name="Rectangle 23"/>
          <p:cNvSpPr/>
          <p:nvPr/>
        </p:nvSpPr>
        <p:spPr>
          <a:xfrm>
            <a:off x="5242256" y="2446000"/>
            <a:ext cx="121854" cy="334910"/>
          </a:xfrm>
          <a:prstGeom prst="rect">
            <a:avLst/>
          </a:prstGeom>
          <a:solidFill>
            <a:srgbClr val="16419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5" name="Rectangle 24"/>
          <p:cNvSpPr/>
          <p:nvPr/>
        </p:nvSpPr>
        <p:spPr>
          <a:xfrm>
            <a:off x="5242580" y="2831190"/>
            <a:ext cx="121530" cy="334910"/>
          </a:xfrm>
          <a:prstGeom prst="rect">
            <a:avLst/>
          </a:prstGeom>
          <a:solidFill>
            <a:srgbClr val="16419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6" name="Rectangle 25"/>
          <p:cNvSpPr/>
          <p:nvPr/>
        </p:nvSpPr>
        <p:spPr>
          <a:xfrm>
            <a:off x="5242256" y="3212970"/>
            <a:ext cx="96932" cy="334910"/>
          </a:xfrm>
          <a:prstGeom prst="rect">
            <a:avLst/>
          </a:prstGeom>
          <a:solidFill>
            <a:srgbClr val="16419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7" name="Rectangle 26"/>
          <p:cNvSpPr/>
          <p:nvPr/>
        </p:nvSpPr>
        <p:spPr>
          <a:xfrm>
            <a:off x="5242256" y="3598160"/>
            <a:ext cx="96932" cy="334910"/>
          </a:xfrm>
          <a:prstGeom prst="rect">
            <a:avLst/>
          </a:prstGeom>
          <a:solidFill>
            <a:srgbClr val="16419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8" name="Rectangle 27"/>
          <p:cNvSpPr/>
          <p:nvPr/>
        </p:nvSpPr>
        <p:spPr>
          <a:xfrm>
            <a:off x="5242256" y="4005080"/>
            <a:ext cx="96932" cy="334910"/>
          </a:xfrm>
          <a:prstGeom prst="rect">
            <a:avLst/>
          </a:prstGeom>
          <a:solidFill>
            <a:srgbClr val="16419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9" name="Rectangle 28"/>
          <p:cNvSpPr/>
          <p:nvPr/>
        </p:nvSpPr>
        <p:spPr>
          <a:xfrm>
            <a:off x="5242256" y="4391858"/>
            <a:ext cx="60927" cy="334910"/>
          </a:xfrm>
          <a:prstGeom prst="rect">
            <a:avLst/>
          </a:prstGeom>
          <a:solidFill>
            <a:srgbClr val="16419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0" name="Rectangle 29"/>
          <p:cNvSpPr/>
          <p:nvPr/>
        </p:nvSpPr>
        <p:spPr>
          <a:xfrm>
            <a:off x="5242256" y="4797190"/>
            <a:ext cx="60927" cy="334910"/>
          </a:xfrm>
          <a:prstGeom prst="rect">
            <a:avLst/>
          </a:prstGeom>
          <a:solidFill>
            <a:srgbClr val="16419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 name="Rectangle 37"/>
          <p:cNvSpPr/>
          <p:nvPr/>
        </p:nvSpPr>
        <p:spPr>
          <a:xfrm>
            <a:off x="406773" y="836640"/>
            <a:ext cx="8568925" cy="360050"/>
          </a:xfrm>
          <a:prstGeom prst="rect">
            <a:avLst/>
          </a:prstGeom>
          <a:solidFill>
            <a:srgbClr val="16419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PARTICIPATION PER COUNTRY - TOP 20</a:t>
            </a:r>
          </a:p>
        </p:txBody>
      </p:sp>
      <p:pic>
        <p:nvPicPr>
          <p:cNvPr id="39" name="Picture 2" descr="http://www.iclei-europe.org/fileadmin/repository/flags/128/Austria.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6774" y="1196690"/>
            <a:ext cx="457200"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4" descr="http://www.iclei-europe.org/fileadmin/repository/flags/128/Spain.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9991" y="1603610"/>
            <a:ext cx="457200"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6" descr="http://www.iclei-europe.org/fileadmin/repository/flags/128/Hungary.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9991" y="1988800"/>
            <a:ext cx="457200" cy="457200"/>
          </a:xfrm>
          <a:prstGeom prst="rect">
            <a:avLst/>
          </a:prstGeom>
          <a:noFill/>
          <a:extLst>
            <a:ext uri="{909E8E84-426E-40DD-AFC4-6F175D3DCCD1}">
              <a14:hiddenFill xmlns:a14="http://schemas.microsoft.com/office/drawing/2010/main" xmlns="">
                <a:solidFill>
                  <a:srgbClr val="FFFFFF"/>
                </a:solidFill>
              </a14:hiddenFill>
            </a:ext>
          </a:extLst>
        </p:spPr>
      </p:pic>
      <p:sp>
        <p:nvSpPr>
          <p:cNvPr id="42" name="Rectangle 41"/>
          <p:cNvSpPr/>
          <p:nvPr/>
        </p:nvSpPr>
        <p:spPr>
          <a:xfrm>
            <a:off x="899490" y="1268700"/>
            <a:ext cx="2356596" cy="334910"/>
          </a:xfrm>
          <a:prstGeom prst="rect">
            <a:avLst/>
          </a:prstGeom>
          <a:solidFill>
            <a:srgbClr val="5DBB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Austria</a:t>
            </a:r>
          </a:p>
        </p:txBody>
      </p:sp>
      <p:sp>
        <p:nvSpPr>
          <p:cNvPr id="43" name="Rectangle 42"/>
          <p:cNvSpPr/>
          <p:nvPr/>
        </p:nvSpPr>
        <p:spPr>
          <a:xfrm>
            <a:off x="3328096" y="1268700"/>
            <a:ext cx="619976" cy="334910"/>
          </a:xfrm>
          <a:prstGeom prst="rect">
            <a:avLst/>
          </a:prstGeom>
          <a:solidFill>
            <a:srgbClr val="57575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457</a:t>
            </a:r>
          </a:p>
        </p:txBody>
      </p:sp>
      <p:sp>
        <p:nvSpPr>
          <p:cNvPr id="44" name="Rectangle 43"/>
          <p:cNvSpPr/>
          <p:nvPr/>
        </p:nvSpPr>
        <p:spPr>
          <a:xfrm>
            <a:off x="4004300" y="1268700"/>
            <a:ext cx="619976" cy="334910"/>
          </a:xfrm>
          <a:prstGeom prst="rect">
            <a:avLst/>
          </a:prstGeom>
          <a:solidFill>
            <a:srgbClr val="FF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-78</a:t>
            </a:r>
          </a:p>
        </p:txBody>
      </p:sp>
      <p:sp>
        <p:nvSpPr>
          <p:cNvPr id="45" name="Rectangle 44"/>
          <p:cNvSpPr/>
          <p:nvPr/>
        </p:nvSpPr>
        <p:spPr>
          <a:xfrm>
            <a:off x="899490" y="1653890"/>
            <a:ext cx="2356596" cy="334910"/>
          </a:xfrm>
          <a:prstGeom prst="rect">
            <a:avLst/>
          </a:prstGeom>
          <a:solidFill>
            <a:srgbClr val="5DBB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Spain</a:t>
            </a:r>
          </a:p>
        </p:txBody>
      </p:sp>
      <p:sp>
        <p:nvSpPr>
          <p:cNvPr id="46" name="Rectangle 45"/>
          <p:cNvSpPr/>
          <p:nvPr/>
        </p:nvSpPr>
        <p:spPr>
          <a:xfrm>
            <a:off x="3328096" y="1653890"/>
            <a:ext cx="619976" cy="334910"/>
          </a:xfrm>
          <a:prstGeom prst="rect">
            <a:avLst/>
          </a:prstGeom>
          <a:solidFill>
            <a:srgbClr val="57575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378</a:t>
            </a:r>
          </a:p>
        </p:txBody>
      </p:sp>
      <p:sp>
        <p:nvSpPr>
          <p:cNvPr id="47" name="Rectangle 46"/>
          <p:cNvSpPr/>
          <p:nvPr/>
        </p:nvSpPr>
        <p:spPr>
          <a:xfrm>
            <a:off x="4004300" y="1653890"/>
            <a:ext cx="619976" cy="334910"/>
          </a:xfrm>
          <a:prstGeom prst="rect">
            <a:avLst/>
          </a:prstGeom>
          <a:solidFill>
            <a:srgbClr val="FF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-111</a:t>
            </a:r>
          </a:p>
        </p:txBody>
      </p:sp>
      <p:sp>
        <p:nvSpPr>
          <p:cNvPr id="48" name="Rectangle 47"/>
          <p:cNvSpPr/>
          <p:nvPr/>
        </p:nvSpPr>
        <p:spPr>
          <a:xfrm>
            <a:off x="899490" y="2060810"/>
            <a:ext cx="2356596" cy="334910"/>
          </a:xfrm>
          <a:prstGeom prst="rect">
            <a:avLst/>
          </a:prstGeom>
          <a:solidFill>
            <a:srgbClr val="5DBB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Hungary</a:t>
            </a:r>
          </a:p>
        </p:txBody>
      </p:sp>
      <p:sp>
        <p:nvSpPr>
          <p:cNvPr id="49" name="Rectangle 48"/>
          <p:cNvSpPr/>
          <p:nvPr/>
        </p:nvSpPr>
        <p:spPr>
          <a:xfrm>
            <a:off x="3328096" y="2060810"/>
            <a:ext cx="619976" cy="334910"/>
          </a:xfrm>
          <a:prstGeom prst="rect">
            <a:avLst/>
          </a:prstGeom>
          <a:solidFill>
            <a:srgbClr val="57575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182</a:t>
            </a:r>
          </a:p>
        </p:txBody>
      </p:sp>
      <p:sp>
        <p:nvSpPr>
          <p:cNvPr id="50" name="Rectangle 49"/>
          <p:cNvSpPr/>
          <p:nvPr/>
        </p:nvSpPr>
        <p:spPr>
          <a:xfrm>
            <a:off x="4004300" y="2060810"/>
            <a:ext cx="619976" cy="334910"/>
          </a:xfrm>
          <a:prstGeom prst="rect">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+37</a:t>
            </a:r>
          </a:p>
        </p:txBody>
      </p:sp>
      <p:grpSp>
        <p:nvGrpSpPr>
          <p:cNvPr id="51" name="Group 50"/>
          <p:cNvGrpSpPr/>
          <p:nvPr/>
        </p:nvGrpSpPr>
        <p:grpSpPr>
          <a:xfrm>
            <a:off x="406774" y="2395720"/>
            <a:ext cx="4217502" cy="2786660"/>
            <a:chOff x="406774" y="2395720"/>
            <a:chExt cx="4217502" cy="2786660"/>
          </a:xfrm>
        </p:grpSpPr>
        <p:pic>
          <p:nvPicPr>
            <p:cNvPr id="52" name="Picture 8" descr="http://www.iclei-europe.org/fileadmin/repository/flags/128/Italy.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32691" y="2395720"/>
              <a:ext cx="457200"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53" name="Picture 10" descr="http://www.iclei-europe.org/fileadmin/repository/flags/128/Sweden.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19991" y="2780910"/>
              <a:ext cx="457200"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12" descr="http://www.iclei-europe.org/fileadmin/repository/flags/128/Portugal.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09949" y="3187830"/>
              <a:ext cx="457200"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14" descr="http://www.iclei-europe.org/fileadmin/repository/flags/128/Slovenia.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06774" y="3573020"/>
              <a:ext cx="457200"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56" name="Picture 16" descr="http://www.iclei-europe.org/fileadmin/repository/flags/128/Greece.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32691" y="4005080"/>
              <a:ext cx="457200"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57" name="Picture 18" descr="http://www.iclei-europe.org/fileadmin/repository/flags/128/France.pn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409949" y="4365130"/>
              <a:ext cx="457200"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58" name="Picture 20" descr="http://www.iclei-europe.org/fileadmin/repository/flags/128/Czech%20Republic.pn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409949" y="4725180"/>
              <a:ext cx="457200" cy="457200"/>
            </a:xfrm>
            <a:prstGeom prst="rect">
              <a:avLst/>
            </a:prstGeom>
            <a:noFill/>
            <a:extLst>
              <a:ext uri="{909E8E84-426E-40DD-AFC4-6F175D3DCCD1}">
                <a14:hiddenFill xmlns:a14="http://schemas.microsoft.com/office/drawing/2010/main" xmlns="">
                  <a:solidFill>
                    <a:srgbClr val="FFFFFF"/>
                  </a:solidFill>
                </a14:hiddenFill>
              </a:ext>
            </a:extLst>
          </p:spPr>
        </p:pic>
        <p:sp>
          <p:nvSpPr>
            <p:cNvPr id="59" name="Rectangle 58"/>
            <p:cNvSpPr/>
            <p:nvPr/>
          </p:nvSpPr>
          <p:spPr>
            <a:xfrm>
              <a:off x="899490" y="2446000"/>
              <a:ext cx="2356596" cy="334910"/>
            </a:xfrm>
            <a:prstGeom prst="rect">
              <a:avLst/>
            </a:prstGeom>
            <a:solidFill>
              <a:srgbClr val="5DBB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Italy</a:t>
              </a:r>
            </a:p>
          </p:txBody>
        </p:sp>
        <p:sp>
          <p:nvSpPr>
            <p:cNvPr id="60" name="Rectangle 59"/>
            <p:cNvSpPr/>
            <p:nvPr/>
          </p:nvSpPr>
          <p:spPr>
            <a:xfrm>
              <a:off x="3328096" y="2446000"/>
              <a:ext cx="619976" cy="334910"/>
            </a:xfrm>
            <a:prstGeom prst="rect">
              <a:avLst/>
            </a:prstGeom>
            <a:solidFill>
              <a:srgbClr val="57575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110</a:t>
              </a:r>
            </a:p>
          </p:txBody>
        </p:sp>
        <p:sp>
          <p:nvSpPr>
            <p:cNvPr id="61" name="Rectangle 60"/>
            <p:cNvSpPr/>
            <p:nvPr/>
          </p:nvSpPr>
          <p:spPr>
            <a:xfrm>
              <a:off x="4004300" y="2446000"/>
              <a:ext cx="619976" cy="334910"/>
            </a:xfrm>
            <a:prstGeom prst="rect">
              <a:avLst/>
            </a:prstGeom>
            <a:solidFill>
              <a:srgbClr val="FF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-23</a:t>
              </a:r>
            </a:p>
          </p:txBody>
        </p:sp>
        <p:sp>
          <p:nvSpPr>
            <p:cNvPr id="62" name="Rectangle 61"/>
            <p:cNvSpPr/>
            <p:nvPr/>
          </p:nvSpPr>
          <p:spPr>
            <a:xfrm>
              <a:off x="899490" y="2831190"/>
              <a:ext cx="2356596" cy="334910"/>
            </a:xfrm>
            <a:prstGeom prst="rect">
              <a:avLst/>
            </a:prstGeom>
            <a:solidFill>
              <a:srgbClr val="5DBB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Sweden</a:t>
              </a:r>
            </a:p>
          </p:txBody>
        </p:sp>
        <p:sp>
          <p:nvSpPr>
            <p:cNvPr id="63" name="Rectangle 62"/>
            <p:cNvSpPr/>
            <p:nvPr/>
          </p:nvSpPr>
          <p:spPr>
            <a:xfrm>
              <a:off x="3328096" y="2831190"/>
              <a:ext cx="619976" cy="334910"/>
            </a:xfrm>
            <a:prstGeom prst="rect">
              <a:avLst/>
            </a:prstGeom>
            <a:solidFill>
              <a:srgbClr val="57575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90</a:t>
              </a:r>
            </a:p>
          </p:txBody>
        </p:sp>
        <p:sp>
          <p:nvSpPr>
            <p:cNvPr id="64" name="Rectangle 63"/>
            <p:cNvSpPr/>
            <p:nvPr/>
          </p:nvSpPr>
          <p:spPr>
            <a:xfrm>
              <a:off x="4004300" y="2831190"/>
              <a:ext cx="619976" cy="334910"/>
            </a:xfrm>
            <a:prstGeom prst="rect">
              <a:avLst/>
            </a:prstGeom>
            <a:solidFill>
              <a:srgbClr val="FF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65" name="Rectangle 64"/>
            <p:cNvSpPr/>
            <p:nvPr/>
          </p:nvSpPr>
          <p:spPr>
            <a:xfrm>
              <a:off x="899490" y="3212970"/>
              <a:ext cx="2356596" cy="334910"/>
            </a:xfrm>
            <a:prstGeom prst="rect">
              <a:avLst/>
            </a:prstGeom>
            <a:solidFill>
              <a:srgbClr val="5DBB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Portugal</a:t>
              </a:r>
            </a:p>
          </p:txBody>
        </p:sp>
        <p:sp>
          <p:nvSpPr>
            <p:cNvPr id="66" name="Rectangle 65"/>
            <p:cNvSpPr/>
            <p:nvPr/>
          </p:nvSpPr>
          <p:spPr>
            <a:xfrm>
              <a:off x="4004300" y="3212970"/>
              <a:ext cx="619976" cy="334910"/>
            </a:xfrm>
            <a:prstGeom prst="rect">
              <a:avLst/>
            </a:prstGeom>
            <a:solidFill>
              <a:srgbClr val="FF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
          <p:nvSpPr>
            <p:cNvPr id="67" name="Rectangle 66"/>
            <p:cNvSpPr/>
            <p:nvPr/>
          </p:nvSpPr>
          <p:spPr>
            <a:xfrm>
              <a:off x="3328096" y="3212970"/>
              <a:ext cx="619976" cy="334910"/>
            </a:xfrm>
            <a:prstGeom prst="rect">
              <a:avLst/>
            </a:prstGeom>
            <a:solidFill>
              <a:srgbClr val="57575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63</a:t>
              </a:r>
            </a:p>
          </p:txBody>
        </p:sp>
        <p:sp>
          <p:nvSpPr>
            <p:cNvPr id="68" name="Rectangle 67"/>
            <p:cNvSpPr/>
            <p:nvPr/>
          </p:nvSpPr>
          <p:spPr>
            <a:xfrm>
              <a:off x="899490" y="3598160"/>
              <a:ext cx="2356596" cy="334910"/>
            </a:xfrm>
            <a:prstGeom prst="rect">
              <a:avLst/>
            </a:prstGeom>
            <a:solidFill>
              <a:srgbClr val="5DBB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Slovenia</a:t>
              </a:r>
            </a:p>
          </p:txBody>
        </p:sp>
        <p:sp>
          <p:nvSpPr>
            <p:cNvPr id="69" name="Rectangle 68"/>
            <p:cNvSpPr/>
            <p:nvPr/>
          </p:nvSpPr>
          <p:spPr>
            <a:xfrm>
              <a:off x="3328096" y="3598160"/>
              <a:ext cx="619976" cy="334910"/>
            </a:xfrm>
            <a:prstGeom prst="rect">
              <a:avLst/>
            </a:prstGeom>
            <a:solidFill>
              <a:srgbClr val="57575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60</a:t>
              </a:r>
            </a:p>
          </p:txBody>
        </p:sp>
        <p:sp>
          <p:nvSpPr>
            <p:cNvPr id="70" name="Rectangle 69"/>
            <p:cNvSpPr/>
            <p:nvPr/>
          </p:nvSpPr>
          <p:spPr>
            <a:xfrm>
              <a:off x="4004300" y="3598160"/>
              <a:ext cx="619976" cy="334910"/>
            </a:xfrm>
            <a:prstGeom prst="rect">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+22</a:t>
              </a:r>
            </a:p>
          </p:txBody>
        </p:sp>
        <p:sp>
          <p:nvSpPr>
            <p:cNvPr id="71" name="Rectangle 70"/>
            <p:cNvSpPr/>
            <p:nvPr/>
          </p:nvSpPr>
          <p:spPr>
            <a:xfrm>
              <a:off x="899490" y="4005080"/>
              <a:ext cx="2356596" cy="334910"/>
            </a:xfrm>
            <a:prstGeom prst="rect">
              <a:avLst/>
            </a:prstGeom>
            <a:solidFill>
              <a:srgbClr val="5DBB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Greece</a:t>
              </a:r>
            </a:p>
          </p:txBody>
        </p:sp>
        <p:sp>
          <p:nvSpPr>
            <p:cNvPr id="72" name="Rectangle 71"/>
            <p:cNvSpPr/>
            <p:nvPr/>
          </p:nvSpPr>
          <p:spPr>
            <a:xfrm>
              <a:off x="3328096" y="4005080"/>
              <a:ext cx="619976" cy="334910"/>
            </a:xfrm>
            <a:prstGeom prst="rect">
              <a:avLst/>
            </a:prstGeom>
            <a:solidFill>
              <a:srgbClr val="57575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53</a:t>
              </a:r>
            </a:p>
          </p:txBody>
        </p:sp>
        <p:sp>
          <p:nvSpPr>
            <p:cNvPr id="73" name="Rectangle 72"/>
            <p:cNvSpPr/>
            <p:nvPr/>
          </p:nvSpPr>
          <p:spPr>
            <a:xfrm>
              <a:off x="4004300" y="4005080"/>
              <a:ext cx="619976" cy="334910"/>
            </a:xfrm>
            <a:prstGeom prst="rect">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+32</a:t>
              </a:r>
            </a:p>
          </p:txBody>
        </p:sp>
        <p:sp>
          <p:nvSpPr>
            <p:cNvPr id="74" name="Rectangle 73"/>
            <p:cNvSpPr/>
            <p:nvPr/>
          </p:nvSpPr>
          <p:spPr>
            <a:xfrm>
              <a:off x="899490" y="4390270"/>
              <a:ext cx="2356596" cy="334910"/>
            </a:xfrm>
            <a:prstGeom prst="rect">
              <a:avLst/>
            </a:prstGeom>
            <a:solidFill>
              <a:srgbClr val="5DBB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France</a:t>
              </a:r>
            </a:p>
          </p:txBody>
        </p:sp>
        <p:sp>
          <p:nvSpPr>
            <p:cNvPr id="75" name="Rectangle 74"/>
            <p:cNvSpPr/>
            <p:nvPr/>
          </p:nvSpPr>
          <p:spPr>
            <a:xfrm>
              <a:off x="3328096" y="4390270"/>
              <a:ext cx="619976" cy="334910"/>
            </a:xfrm>
            <a:prstGeom prst="rect">
              <a:avLst/>
            </a:prstGeom>
            <a:solidFill>
              <a:srgbClr val="57575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44</a:t>
              </a:r>
            </a:p>
          </p:txBody>
        </p:sp>
        <p:sp>
          <p:nvSpPr>
            <p:cNvPr id="76" name="Rectangle 75"/>
            <p:cNvSpPr/>
            <p:nvPr/>
          </p:nvSpPr>
          <p:spPr>
            <a:xfrm>
              <a:off x="4004300" y="4390270"/>
              <a:ext cx="619976" cy="334910"/>
            </a:xfrm>
            <a:prstGeom prst="rect">
              <a:avLst/>
            </a:prstGeom>
            <a:solidFill>
              <a:srgbClr val="FF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-54</a:t>
              </a:r>
            </a:p>
          </p:txBody>
        </p:sp>
        <p:sp>
          <p:nvSpPr>
            <p:cNvPr id="77" name="Rectangle 76"/>
            <p:cNvSpPr/>
            <p:nvPr/>
          </p:nvSpPr>
          <p:spPr>
            <a:xfrm>
              <a:off x="899490" y="4797190"/>
              <a:ext cx="2356596" cy="334910"/>
            </a:xfrm>
            <a:prstGeom prst="rect">
              <a:avLst/>
            </a:prstGeom>
            <a:solidFill>
              <a:srgbClr val="5DBB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Czech Republic</a:t>
              </a:r>
            </a:p>
          </p:txBody>
        </p:sp>
        <p:sp>
          <p:nvSpPr>
            <p:cNvPr id="78" name="Rectangle 77"/>
            <p:cNvSpPr/>
            <p:nvPr/>
          </p:nvSpPr>
          <p:spPr>
            <a:xfrm>
              <a:off x="4004300" y="4797190"/>
              <a:ext cx="619976" cy="334910"/>
            </a:xfrm>
            <a:prstGeom prst="rect">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79" name="Rectangle 78"/>
            <p:cNvSpPr/>
            <p:nvPr/>
          </p:nvSpPr>
          <p:spPr>
            <a:xfrm>
              <a:off x="3328096" y="4797190"/>
              <a:ext cx="619976" cy="334910"/>
            </a:xfrm>
            <a:prstGeom prst="rect">
              <a:avLst/>
            </a:prstGeom>
            <a:solidFill>
              <a:srgbClr val="57575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37</a:t>
              </a:r>
            </a:p>
          </p:txBody>
        </p:sp>
      </p:grpSp>
      <p:grpSp>
        <p:nvGrpSpPr>
          <p:cNvPr id="80" name="Group 79"/>
          <p:cNvGrpSpPr/>
          <p:nvPr/>
        </p:nvGrpSpPr>
        <p:grpSpPr>
          <a:xfrm>
            <a:off x="4768296" y="1196690"/>
            <a:ext cx="4207403" cy="3985690"/>
            <a:chOff x="4768296" y="1196690"/>
            <a:chExt cx="4207403" cy="3985690"/>
          </a:xfrm>
        </p:grpSpPr>
        <p:pic>
          <p:nvPicPr>
            <p:cNvPr id="81" name="Picture 22" descr="http://www.iclei-europe.org/fileadmin/repository/flags/128/Russia.pn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4769181" y="1196690"/>
              <a:ext cx="457200"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82" name="Picture 24" descr="http://www.iclei-europe.org/fileadmin/repository/flags/128/Belgium.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4785056" y="1603610"/>
              <a:ext cx="457200"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83" name="Picture 26" descr="http://www.iclei-europe.org/fileadmin/repository/flags/128/Finland.png"/>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785056" y="1988800"/>
              <a:ext cx="457200"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84" name="Picture 28" descr="http://www.iclei-europe.org/fileadmin/repository/flags/128/Romania.png"/>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4793713" y="2414015"/>
              <a:ext cx="457200"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85" name="Picture 30" descr="http://www.iclei-europe.org/fileadmin/repository/flags/128/Slovakia.png"/>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4793713" y="2790315"/>
              <a:ext cx="457200"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86" name="Picture 32" descr="http://www.iclei-europe.org/fileadmin/repository/flags/128/Bulgaria.png"/>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4793713" y="3187830"/>
              <a:ext cx="457200"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87" name="Picture 34" descr="http://www.iclei-europe.org/fileadmin/repository/flags/128/Luxembourg.png"/>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4793713" y="3573020"/>
              <a:ext cx="457200"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88" name="Picture 36" descr="http://www.iclei-europe.org/fileadmin/repository/flags/128/Norway.png"/>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4769181" y="3992563"/>
              <a:ext cx="457200"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89" name="Picture 38" descr="http://www.iclei-europe.org/fileadmin/repository/flags/128/Former%20Yugoslav%20Republic%20of%20Macedonia.png"/>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4785056" y="4373563"/>
              <a:ext cx="457200"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90" name="Picture 40" descr="http://www.iclei-europe.org/fileadmin/repository/flags/128/Latvia.png"/>
            <p:cNvPicPr>
              <a:picLocks noChangeAspect="1" noChangeArrowheads="1"/>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4768296" y="4725180"/>
              <a:ext cx="457200" cy="457200"/>
            </a:xfrm>
            <a:prstGeom prst="rect">
              <a:avLst/>
            </a:prstGeom>
            <a:noFill/>
            <a:extLst>
              <a:ext uri="{909E8E84-426E-40DD-AFC4-6F175D3DCCD1}">
                <a14:hiddenFill xmlns:a14="http://schemas.microsoft.com/office/drawing/2010/main" xmlns="">
                  <a:solidFill>
                    <a:srgbClr val="FFFFFF"/>
                  </a:solidFill>
                </a14:hiddenFill>
              </a:ext>
            </a:extLst>
          </p:spPr>
        </p:pic>
        <p:sp>
          <p:nvSpPr>
            <p:cNvPr id="91" name="Rectangle 90"/>
            <p:cNvSpPr/>
            <p:nvPr/>
          </p:nvSpPr>
          <p:spPr>
            <a:xfrm>
              <a:off x="5250913" y="1268700"/>
              <a:ext cx="2356596" cy="334910"/>
            </a:xfrm>
            <a:prstGeom prst="rect">
              <a:avLst/>
            </a:prstGeom>
            <a:solidFill>
              <a:srgbClr val="5DBB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Russia</a:t>
              </a:r>
            </a:p>
          </p:txBody>
        </p:sp>
        <p:sp>
          <p:nvSpPr>
            <p:cNvPr id="92" name="Rectangle 91"/>
            <p:cNvSpPr/>
            <p:nvPr/>
          </p:nvSpPr>
          <p:spPr>
            <a:xfrm>
              <a:off x="7679519" y="1268700"/>
              <a:ext cx="619976" cy="334910"/>
            </a:xfrm>
            <a:prstGeom prst="rect">
              <a:avLst/>
            </a:prstGeom>
            <a:solidFill>
              <a:srgbClr val="57575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36</a:t>
              </a:r>
            </a:p>
          </p:txBody>
        </p:sp>
        <p:sp>
          <p:nvSpPr>
            <p:cNvPr id="93" name="Rectangle 92"/>
            <p:cNvSpPr/>
            <p:nvPr/>
          </p:nvSpPr>
          <p:spPr>
            <a:xfrm>
              <a:off x="8355723" y="1268700"/>
              <a:ext cx="619976" cy="334910"/>
            </a:xfrm>
            <a:prstGeom prst="rect">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a:t>
              </a:r>
            </a:p>
          </p:txBody>
        </p:sp>
        <p:sp>
          <p:nvSpPr>
            <p:cNvPr id="94" name="Rectangle 93"/>
            <p:cNvSpPr/>
            <p:nvPr/>
          </p:nvSpPr>
          <p:spPr>
            <a:xfrm>
              <a:off x="5250913" y="1653890"/>
              <a:ext cx="2356596" cy="334910"/>
            </a:xfrm>
            <a:prstGeom prst="rect">
              <a:avLst/>
            </a:prstGeom>
            <a:solidFill>
              <a:srgbClr val="5DBB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Belgium</a:t>
              </a:r>
            </a:p>
          </p:txBody>
        </p:sp>
        <p:sp>
          <p:nvSpPr>
            <p:cNvPr id="95" name="Rectangle 94"/>
            <p:cNvSpPr/>
            <p:nvPr/>
          </p:nvSpPr>
          <p:spPr>
            <a:xfrm>
              <a:off x="7679519" y="1653890"/>
              <a:ext cx="619976" cy="334910"/>
            </a:xfrm>
            <a:prstGeom prst="rect">
              <a:avLst/>
            </a:prstGeom>
            <a:solidFill>
              <a:srgbClr val="57575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35</a:t>
              </a:r>
            </a:p>
          </p:txBody>
        </p:sp>
        <p:sp>
          <p:nvSpPr>
            <p:cNvPr id="96" name="Rectangle 95"/>
            <p:cNvSpPr/>
            <p:nvPr/>
          </p:nvSpPr>
          <p:spPr>
            <a:xfrm>
              <a:off x="8355723" y="1653890"/>
              <a:ext cx="619976" cy="334910"/>
            </a:xfrm>
            <a:prstGeom prst="rect">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97" name="Rectangle 96"/>
            <p:cNvSpPr/>
            <p:nvPr/>
          </p:nvSpPr>
          <p:spPr>
            <a:xfrm>
              <a:off x="5250913" y="2060810"/>
              <a:ext cx="2356596" cy="334910"/>
            </a:xfrm>
            <a:prstGeom prst="rect">
              <a:avLst/>
            </a:prstGeom>
            <a:solidFill>
              <a:srgbClr val="5DBB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Finland</a:t>
              </a:r>
            </a:p>
          </p:txBody>
        </p:sp>
        <p:sp>
          <p:nvSpPr>
            <p:cNvPr id="98" name="Rectangle 97"/>
            <p:cNvSpPr/>
            <p:nvPr/>
          </p:nvSpPr>
          <p:spPr>
            <a:xfrm>
              <a:off x="7679519" y="2060810"/>
              <a:ext cx="619976" cy="334910"/>
            </a:xfrm>
            <a:prstGeom prst="rect">
              <a:avLst/>
            </a:prstGeom>
            <a:solidFill>
              <a:srgbClr val="57575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34</a:t>
              </a:r>
            </a:p>
          </p:txBody>
        </p:sp>
        <p:sp>
          <p:nvSpPr>
            <p:cNvPr id="99" name="Rectangle 98"/>
            <p:cNvSpPr/>
            <p:nvPr/>
          </p:nvSpPr>
          <p:spPr>
            <a:xfrm>
              <a:off x="8355723" y="2060810"/>
              <a:ext cx="619976" cy="334910"/>
            </a:xfrm>
            <a:prstGeom prst="rect">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sp>
          <p:nvSpPr>
            <p:cNvPr id="100" name="Rectangle 99"/>
            <p:cNvSpPr/>
            <p:nvPr/>
          </p:nvSpPr>
          <p:spPr>
            <a:xfrm>
              <a:off x="5250913" y="2446000"/>
              <a:ext cx="2356596" cy="334910"/>
            </a:xfrm>
            <a:prstGeom prst="rect">
              <a:avLst/>
            </a:prstGeom>
            <a:solidFill>
              <a:srgbClr val="5DBB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Romania</a:t>
              </a:r>
            </a:p>
          </p:txBody>
        </p:sp>
        <p:sp>
          <p:nvSpPr>
            <p:cNvPr id="101" name="Rectangle 100"/>
            <p:cNvSpPr/>
            <p:nvPr/>
          </p:nvSpPr>
          <p:spPr>
            <a:xfrm>
              <a:off x="7679519" y="2446000"/>
              <a:ext cx="619976" cy="334910"/>
            </a:xfrm>
            <a:prstGeom prst="rect">
              <a:avLst/>
            </a:prstGeom>
            <a:solidFill>
              <a:srgbClr val="57575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30</a:t>
              </a:r>
            </a:p>
          </p:txBody>
        </p:sp>
        <p:sp>
          <p:nvSpPr>
            <p:cNvPr id="102" name="Rectangle 101"/>
            <p:cNvSpPr/>
            <p:nvPr/>
          </p:nvSpPr>
          <p:spPr>
            <a:xfrm>
              <a:off x="8355723" y="2446000"/>
              <a:ext cx="619976" cy="334910"/>
            </a:xfrm>
            <a:prstGeom prst="rect">
              <a:avLst/>
            </a:prstGeom>
            <a:solidFill>
              <a:srgbClr val="FF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103" name="Rectangle 102"/>
            <p:cNvSpPr/>
            <p:nvPr/>
          </p:nvSpPr>
          <p:spPr>
            <a:xfrm>
              <a:off x="5250913" y="2831190"/>
              <a:ext cx="2356596" cy="334910"/>
            </a:xfrm>
            <a:prstGeom prst="rect">
              <a:avLst/>
            </a:prstGeom>
            <a:solidFill>
              <a:srgbClr val="5DBB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Slovakia</a:t>
              </a:r>
            </a:p>
          </p:txBody>
        </p:sp>
        <p:sp>
          <p:nvSpPr>
            <p:cNvPr id="104" name="Rectangle 103"/>
            <p:cNvSpPr/>
            <p:nvPr/>
          </p:nvSpPr>
          <p:spPr>
            <a:xfrm>
              <a:off x="7679519" y="2831190"/>
              <a:ext cx="619976" cy="334910"/>
            </a:xfrm>
            <a:prstGeom prst="rect">
              <a:avLst/>
            </a:prstGeom>
            <a:solidFill>
              <a:srgbClr val="57575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30</a:t>
              </a:r>
            </a:p>
          </p:txBody>
        </p:sp>
        <p:sp>
          <p:nvSpPr>
            <p:cNvPr id="105" name="Rectangle 104"/>
            <p:cNvSpPr/>
            <p:nvPr/>
          </p:nvSpPr>
          <p:spPr>
            <a:xfrm>
              <a:off x="8355723" y="2831190"/>
              <a:ext cx="619976" cy="334910"/>
            </a:xfrm>
            <a:prstGeom prst="rect">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106" name="Rectangle 105"/>
            <p:cNvSpPr/>
            <p:nvPr/>
          </p:nvSpPr>
          <p:spPr>
            <a:xfrm>
              <a:off x="5250913" y="3212970"/>
              <a:ext cx="2356596" cy="334910"/>
            </a:xfrm>
            <a:prstGeom prst="rect">
              <a:avLst/>
            </a:prstGeom>
            <a:solidFill>
              <a:srgbClr val="5DBB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Bulgaria</a:t>
              </a:r>
            </a:p>
          </p:txBody>
        </p:sp>
        <p:sp>
          <p:nvSpPr>
            <p:cNvPr id="107" name="Rectangle 106"/>
            <p:cNvSpPr/>
            <p:nvPr/>
          </p:nvSpPr>
          <p:spPr>
            <a:xfrm>
              <a:off x="8355723" y="3212970"/>
              <a:ext cx="619976" cy="334910"/>
            </a:xfrm>
            <a:prstGeom prst="rect">
              <a:avLst/>
            </a:prstGeom>
            <a:solidFill>
              <a:srgbClr val="FF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108" name="Rectangle 107"/>
            <p:cNvSpPr/>
            <p:nvPr/>
          </p:nvSpPr>
          <p:spPr>
            <a:xfrm>
              <a:off x="7679519" y="3212970"/>
              <a:ext cx="619976" cy="334910"/>
            </a:xfrm>
            <a:prstGeom prst="rect">
              <a:avLst/>
            </a:prstGeom>
            <a:solidFill>
              <a:srgbClr val="57575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21</a:t>
              </a:r>
            </a:p>
          </p:txBody>
        </p:sp>
        <p:sp>
          <p:nvSpPr>
            <p:cNvPr id="109" name="Rectangle 108"/>
            <p:cNvSpPr/>
            <p:nvPr/>
          </p:nvSpPr>
          <p:spPr>
            <a:xfrm>
              <a:off x="5250913" y="3598160"/>
              <a:ext cx="2356596" cy="334910"/>
            </a:xfrm>
            <a:prstGeom prst="rect">
              <a:avLst/>
            </a:prstGeom>
            <a:solidFill>
              <a:srgbClr val="5DBB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Luxembourg</a:t>
              </a:r>
            </a:p>
          </p:txBody>
        </p:sp>
        <p:sp>
          <p:nvSpPr>
            <p:cNvPr id="110" name="Rectangle 109"/>
            <p:cNvSpPr/>
            <p:nvPr/>
          </p:nvSpPr>
          <p:spPr>
            <a:xfrm>
              <a:off x="7679519" y="3598160"/>
              <a:ext cx="619976" cy="334910"/>
            </a:xfrm>
            <a:prstGeom prst="rect">
              <a:avLst/>
            </a:prstGeom>
            <a:solidFill>
              <a:srgbClr val="57575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a:t>
              </a:r>
            </a:p>
          </p:txBody>
        </p:sp>
        <p:sp>
          <p:nvSpPr>
            <p:cNvPr id="111" name="Rectangle 110"/>
            <p:cNvSpPr/>
            <p:nvPr/>
          </p:nvSpPr>
          <p:spPr>
            <a:xfrm>
              <a:off x="8355723" y="3598160"/>
              <a:ext cx="619976" cy="334910"/>
            </a:xfrm>
            <a:prstGeom prst="rect">
              <a:avLst/>
            </a:prstGeom>
            <a:solidFill>
              <a:srgbClr val="FF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112" name="Rectangle 111"/>
            <p:cNvSpPr/>
            <p:nvPr/>
          </p:nvSpPr>
          <p:spPr>
            <a:xfrm>
              <a:off x="5250913" y="4005080"/>
              <a:ext cx="2356596" cy="334910"/>
            </a:xfrm>
            <a:prstGeom prst="rect">
              <a:avLst/>
            </a:prstGeom>
            <a:solidFill>
              <a:srgbClr val="5DBB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Norway</a:t>
              </a:r>
            </a:p>
          </p:txBody>
        </p:sp>
        <p:sp>
          <p:nvSpPr>
            <p:cNvPr id="113" name="Rectangle 112"/>
            <p:cNvSpPr/>
            <p:nvPr/>
          </p:nvSpPr>
          <p:spPr>
            <a:xfrm>
              <a:off x="7679519" y="4005080"/>
              <a:ext cx="619976" cy="334910"/>
            </a:xfrm>
            <a:prstGeom prst="rect">
              <a:avLst/>
            </a:prstGeom>
            <a:solidFill>
              <a:srgbClr val="57575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a:t>
              </a:r>
            </a:p>
          </p:txBody>
        </p:sp>
        <p:sp>
          <p:nvSpPr>
            <p:cNvPr id="114" name="Rectangle 113"/>
            <p:cNvSpPr/>
            <p:nvPr/>
          </p:nvSpPr>
          <p:spPr>
            <a:xfrm>
              <a:off x="8355723" y="4005080"/>
              <a:ext cx="619976" cy="334910"/>
            </a:xfrm>
            <a:prstGeom prst="rect">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115" name="Rectangle 114"/>
            <p:cNvSpPr/>
            <p:nvPr/>
          </p:nvSpPr>
          <p:spPr>
            <a:xfrm>
              <a:off x="5250913" y="4390270"/>
              <a:ext cx="2356596" cy="334910"/>
            </a:xfrm>
            <a:prstGeom prst="rect">
              <a:avLst/>
            </a:prstGeom>
            <a:solidFill>
              <a:srgbClr val="5DBB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FYR Macedonia</a:t>
              </a:r>
            </a:p>
          </p:txBody>
        </p:sp>
        <p:sp>
          <p:nvSpPr>
            <p:cNvPr id="116" name="Rectangle 115"/>
            <p:cNvSpPr/>
            <p:nvPr/>
          </p:nvSpPr>
          <p:spPr>
            <a:xfrm>
              <a:off x="7679519" y="4390270"/>
              <a:ext cx="619976" cy="334910"/>
            </a:xfrm>
            <a:prstGeom prst="rect">
              <a:avLst/>
            </a:prstGeom>
            <a:solidFill>
              <a:srgbClr val="57575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15</a:t>
              </a:r>
            </a:p>
          </p:txBody>
        </p:sp>
        <p:sp>
          <p:nvSpPr>
            <p:cNvPr id="117" name="Rectangle 116"/>
            <p:cNvSpPr/>
            <p:nvPr/>
          </p:nvSpPr>
          <p:spPr>
            <a:xfrm>
              <a:off x="8355723" y="4390270"/>
              <a:ext cx="619976" cy="334910"/>
            </a:xfrm>
            <a:prstGeom prst="rect">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
          <p:nvSpPr>
            <p:cNvPr id="118" name="Rectangle 117"/>
            <p:cNvSpPr/>
            <p:nvPr/>
          </p:nvSpPr>
          <p:spPr>
            <a:xfrm>
              <a:off x="5250913" y="4797190"/>
              <a:ext cx="2356596" cy="334910"/>
            </a:xfrm>
            <a:prstGeom prst="rect">
              <a:avLst/>
            </a:prstGeom>
            <a:solidFill>
              <a:srgbClr val="5DBB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Latvia</a:t>
              </a:r>
            </a:p>
          </p:txBody>
        </p:sp>
        <p:sp>
          <p:nvSpPr>
            <p:cNvPr id="119" name="Rectangle 118"/>
            <p:cNvSpPr/>
            <p:nvPr/>
          </p:nvSpPr>
          <p:spPr>
            <a:xfrm>
              <a:off x="8355723" y="4797190"/>
              <a:ext cx="619976" cy="334910"/>
            </a:xfrm>
            <a:prstGeom prst="rect">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120" name="Rectangle 119"/>
            <p:cNvSpPr/>
            <p:nvPr/>
          </p:nvSpPr>
          <p:spPr>
            <a:xfrm>
              <a:off x="7679519" y="4797190"/>
              <a:ext cx="619976" cy="334910"/>
            </a:xfrm>
            <a:prstGeom prst="rect">
              <a:avLst/>
            </a:prstGeom>
            <a:solidFill>
              <a:srgbClr val="57575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15</a:t>
              </a:r>
            </a:p>
          </p:txBody>
        </p:sp>
      </p:grpSp>
      <p:pic>
        <p:nvPicPr>
          <p:cNvPr id="121" name="Picture 120"/>
          <p:cNvPicPr>
            <a:picLocks noChangeAspect="1"/>
          </p:cNvPicPr>
          <p:nvPr/>
        </p:nvPicPr>
        <p:blipFill>
          <a:blip r:embed="rId22" cstate="print">
            <a:extLst>
              <a:ext uri="{28A0092B-C50C-407E-A947-70E740481C1C}">
                <a14:useLocalDpi xmlns:a14="http://schemas.microsoft.com/office/drawing/2010/main" xmlns="" val="0"/>
              </a:ext>
            </a:extLst>
          </a:blip>
          <a:stretch>
            <a:fillRect/>
          </a:stretch>
        </p:blipFill>
        <p:spPr>
          <a:xfrm>
            <a:off x="467430" y="5323523"/>
            <a:ext cx="2571593" cy="265777"/>
          </a:xfrm>
          <a:prstGeom prst="rect">
            <a:avLst/>
          </a:prstGeom>
        </p:spPr>
      </p:pic>
      <p:sp>
        <p:nvSpPr>
          <p:cNvPr id="122" name="TextBox 121"/>
          <p:cNvSpPr txBox="1"/>
          <p:nvPr/>
        </p:nvSpPr>
        <p:spPr>
          <a:xfrm>
            <a:off x="353194" y="5274186"/>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pic>
        <p:nvPicPr>
          <p:cNvPr id="123" name="Picture 122"/>
          <p:cNvPicPr>
            <a:picLocks noChangeAspect="1"/>
          </p:cNvPicPr>
          <p:nvPr/>
        </p:nvPicPr>
        <p:blipFill>
          <a:blip r:embed="rId23" cstate="print"/>
          <a:stretch>
            <a:fillRect/>
          </a:stretch>
        </p:blipFill>
        <p:spPr>
          <a:xfrm>
            <a:off x="8060788" y="5916016"/>
            <a:ext cx="694706" cy="517624"/>
          </a:xfrm>
          <a:prstGeom prst="rect">
            <a:avLst/>
          </a:prstGeom>
        </p:spPr>
      </p:pic>
      <p:pic>
        <p:nvPicPr>
          <p:cNvPr id="124" name="Picture 123"/>
          <p:cNvPicPr>
            <a:picLocks noChangeAspect="1"/>
          </p:cNvPicPr>
          <p:nvPr/>
        </p:nvPicPr>
        <p:blipFill>
          <a:blip r:embed="rId24"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Tree>
    <p:extLst>
      <p:ext uri="{BB962C8B-B14F-4D97-AF65-F5344CB8AC3E}">
        <p14:creationId xmlns:p14="http://schemas.microsoft.com/office/powerpoint/2010/main" xmlns="" val="2937426258"/>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outVertical)">
                                      <p:cBhvr>
                                        <p:cTn id="7" dur="500"/>
                                        <p:tgtEl>
                                          <p:spTgt spid="38"/>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0-#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right)">
                                      <p:cBhvr>
                                        <p:cTn id="18" dur="500"/>
                                        <p:tgtEl>
                                          <p:spTgt spid="43"/>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left)">
                                      <p:cBhvr>
                                        <p:cTn id="22" dur="500"/>
                                        <p:tgtEl>
                                          <p:spTgt spid="44"/>
                                        </p:tgtEl>
                                      </p:cBhvr>
                                    </p:animEffect>
                                  </p:childTnLst>
                                </p:cTn>
                              </p:par>
                            </p:childTnLst>
                          </p:cTn>
                        </p:par>
                        <p:par>
                          <p:cTn id="23" fill="hold">
                            <p:stCondLst>
                              <p:cond delay="1500"/>
                            </p:stCondLst>
                            <p:childTnLst>
                              <p:par>
                                <p:cTn id="24" presetID="2" presetClass="entr" presetSubtype="8" fill="hold" nodeType="after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500" fill="hold"/>
                                        <p:tgtEl>
                                          <p:spTgt spid="40"/>
                                        </p:tgtEl>
                                        <p:attrNameLst>
                                          <p:attrName>ppt_x</p:attrName>
                                        </p:attrNameLst>
                                      </p:cBhvr>
                                      <p:tavLst>
                                        <p:tav tm="0">
                                          <p:val>
                                            <p:strVal val="0-#ppt_w/2"/>
                                          </p:val>
                                        </p:tav>
                                        <p:tav tm="100000">
                                          <p:val>
                                            <p:strVal val="#ppt_x"/>
                                          </p:val>
                                        </p:tav>
                                      </p:tavLst>
                                    </p:anim>
                                    <p:anim calcmode="lin" valueType="num">
                                      <p:cBhvr additive="base">
                                        <p:cTn id="27" dur="500" fill="hold"/>
                                        <p:tgtEl>
                                          <p:spTgt spid="40"/>
                                        </p:tgtEl>
                                        <p:attrNameLst>
                                          <p:attrName>ppt_y</p:attrName>
                                        </p:attrNameLst>
                                      </p:cBhvr>
                                      <p:tavLst>
                                        <p:tav tm="0">
                                          <p:val>
                                            <p:strVal val="#ppt_y"/>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wipe(right)">
                                      <p:cBhvr>
                                        <p:cTn id="33" dur="500"/>
                                        <p:tgtEl>
                                          <p:spTgt spid="46"/>
                                        </p:tgtEl>
                                      </p:cBhvr>
                                    </p:animEffect>
                                  </p:childTnLst>
                                </p:cTn>
                              </p:par>
                            </p:childTnLst>
                          </p:cTn>
                        </p:par>
                        <p:par>
                          <p:cTn id="34" fill="hold">
                            <p:stCondLst>
                              <p:cond delay="2000"/>
                            </p:stCondLst>
                            <p:childTnLst>
                              <p:par>
                                <p:cTn id="35" presetID="22" presetClass="entr" presetSubtype="8"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500"/>
                                        <p:tgtEl>
                                          <p:spTgt spid="47"/>
                                        </p:tgtEl>
                                      </p:cBhvr>
                                    </p:animEffect>
                                  </p:childTnLst>
                                </p:cTn>
                              </p:par>
                            </p:childTnLst>
                          </p:cTn>
                        </p:par>
                        <p:par>
                          <p:cTn id="38" fill="hold">
                            <p:stCondLst>
                              <p:cond delay="2500"/>
                            </p:stCondLst>
                            <p:childTnLst>
                              <p:par>
                                <p:cTn id="39" presetID="2" presetClass="entr" presetSubtype="8" fill="hold" nodeType="afterEffect">
                                  <p:stCondLst>
                                    <p:cond delay="0"/>
                                  </p:stCondLst>
                                  <p:childTnLst>
                                    <p:set>
                                      <p:cBhvr>
                                        <p:cTn id="40" dur="1" fill="hold">
                                          <p:stCondLst>
                                            <p:cond delay="0"/>
                                          </p:stCondLst>
                                        </p:cTn>
                                        <p:tgtEl>
                                          <p:spTgt spid="41"/>
                                        </p:tgtEl>
                                        <p:attrNameLst>
                                          <p:attrName>style.visibility</p:attrName>
                                        </p:attrNameLst>
                                      </p:cBhvr>
                                      <p:to>
                                        <p:strVal val="visible"/>
                                      </p:to>
                                    </p:set>
                                    <p:anim calcmode="lin" valueType="num">
                                      <p:cBhvr additive="base">
                                        <p:cTn id="41" dur="500" fill="hold"/>
                                        <p:tgtEl>
                                          <p:spTgt spid="41"/>
                                        </p:tgtEl>
                                        <p:attrNameLst>
                                          <p:attrName>ppt_x</p:attrName>
                                        </p:attrNameLst>
                                      </p:cBhvr>
                                      <p:tavLst>
                                        <p:tav tm="0">
                                          <p:val>
                                            <p:strVal val="0-#ppt_w/2"/>
                                          </p:val>
                                        </p:tav>
                                        <p:tav tm="100000">
                                          <p:val>
                                            <p:strVal val="#ppt_x"/>
                                          </p:val>
                                        </p:tav>
                                      </p:tavLst>
                                    </p:anim>
                                    <p:anim calcmode="lin" valueType="num">
                                      <p:cBhvr additive="base">
                                        <p:cTn id="42" dur="500" fill="hold"/>
                                        <p:tgtEl>
                                          <p:spTgt spid="41"/>
                                        </p:tgtEl>
                                        <p:attrNameLst>
                                          <p:attrName>ppt_y</p:attrName>
                                        </p:attrNameLst>
                                      </p:cBhvr>
                                      <p:tavLst>
                                        <p:tav tm="0">
                                          <p:val>
                                            <p:strVal val="#ppt_y"/>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500"/>
                                        <p:tgtEl>
                                          <p:spTgt spid="48"/>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wipe(right)">
                                      <p:cBhvr>
                                        <p:cTn id="48" dur="500"/>
                                        <p:tgtEl>
                                          <p:spTgt spid="49"/>
                                        </p:tgtEl>
                                      </p:cBhvr>
                                    </p:animEffect>
                                  </p:childTnLst>
                                </p:cTn>
                              </p:par>
                            </p:childTnLst>
                          </p:cTn>
                        </p:par>
                        <p:par>
                          <p:cTn id="49" fill="hold">
                            <p:stCondLst>
                              <p:cond delay="3000"/>
                            </p:stCondLst>
                            <p:childTnLst>
                              <p:par>
                                <p:cTn id="50" presetID="22" presetClass="entr" presetSubtype="8" fill="hold" grpId="0" nodeType="after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wipe(left)">
                                      <p:cBhvr>
                                        <p:cTn id="52" dur="500"/>
                                        <p:tgtEl>
                                          <p:spTgt spid="50"/>
                                        </p:tgtEl>
                                      </p:cBhvr>
                                    </p:animEffect>
                                  </p:childTnLst>
                                </p:cTn>
                              </p:par>
                            </p:childTnLst>
                          </p:cTn>
                        </p:par>
                        <p:par>
                          <p:cTn id="53" fill="hold">
                            <p:stCondLst>
                              <p:cond delay="3500"/>
                            </p:stCondLst>
                            <p:childTnLst>
                              <p:par>
                                <p:cTn id="54" presetID="22" presetClass="entr" presetSubtype="1" fill="hold" nodeType="after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up)">
                                      <p:cBhvr>
                                        <p:cTn id="56" dur="500"/>
                                        <p:tgtEl>
                                          <p:spTgt spid="51"/>
                                        </p:tgtEl>
                                      </p:cBhvr>
                                    </p:animEffect>
                                  </p:childTnLst>
                                </p:cTn>
                              </p:par>
                            </p:childTnLst>
                          </p:cTn>
                        </p:par>
                        <p:par>
                          <p:cTn id="57" fill="hold">
                            <p:stCondLst>
                              <p:cond delay="4000"/>
                            </p:stCondLst>
                            <p:childTnLst>
                              <p:par>
                                <p:cTn id="58" presetID="22" presetClass="entr" presetSubtype="1" fill="hold" nodeType="after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wipe(up)">
                                      <p:cBhvr>
                                        <p:cTn id="60" dur="500"/>
                                        <p:tgtEl>
                                          <p:spTgt spid="80"/>
                                        </p:tgtEl>
                                      </p:cBhvr>
                                    </p:animEffect>
                                  </p:childTnLst>
                                </p:cTn>
                              </p:par>
                            </p:childTnLst>
                          </p:cTn>
                        </p:par>
                        <p:par>
                          <p:cTn id="61" fill="hold">
                            <p:stCondLst>
                              <p:cond delay="4500"/>
                            </p:stCondLst>
                            <p:childTnLst>
                              <p:par>
                                <p:cTn id="62" presetID="22" presetClass="entr" presetSubtype="8"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wipe(left)">
                                      <p:cBhvr>
                                        <p:cTn id="64" dur="500"/>
                                        <p:tgtEl>
                                          <p:spTgt spid="11"/>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ipe(left)">
                                      <p:cBhvr>
                                        <p:cTn id="67" dur="500"/>
                                        <p:tgtEl>
                                          <p:spTgt spid="12"/>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left)">
                                      <p:cBhvr>
                                        <p:cTn id="70" dur="500"/>
                                        <p:tgtEl>
                                          <p:spTgt spid="13"/>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500"/>
                                        <p:tgtEl>
                                          <p:spTgt spid="14"/>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left)">
                                      <p:cBhvr>
                                        <p:cTn id="76" dur="500"/>
                                        <p:tgtEl>
                                          <p:spTgt spid="15"/>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wipe(left)">
                                      <p:cBhvr>
                                        <p:cTn id="79" dur="500"/>
                                        <p:tgtEl>
                                          <p:spTgt spid="16"/>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wipe(left)">
                                      <p:cBhvr>
                                        <p:cTn id="82" dur="500"/>
                                        <p:tgtEl>
                                          <p:spTgt spid="17"/>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wipe(left)">
                                      <p:cBhvr>
                                        <p:cTn id="85" dur="500"/>
                                        <p:tgtEl>
                                          <p:spTgt spid="18"/>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wipe(left)">
                                      <p:cBhvr>
                                        <p:cTn id="88" dur="500"/>
                                        <p:tgtEl>
                                          <p:spTgt spid="19"/>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wipe(left)">
                                      <p:cBhvr>
                                        <p:cTn id="91" dur="500"/>
                                        <p:tgtEl>
                                          <p:spTgt spid="20"/>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wipe(left)">
                                      <p:cBhvr>
                                        <p:cTn id="94" dur="500"/>
                                        <p:tgtEl>
                                          <p:spTgt spid="21"/>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wipe(left)">
                                      <p:cBhvr>
                                        <p:cTn id="97" dur="500"/>
                                        <p:tgtEl>
                                          <p:spTgt spid="22"/>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23"/>
                                        </p:tgtEl>
                                        <p:attrNameLst>
                                          <p:attrName>style.visibility</p:attrName>
                                        </p:attrNameLst>
                                      </p:cBhvr>
                                      <p:to>
                                        <p:strVal val="visible"/>
                                      </p:to>
                                    </p:set>
                                    <p:animEffect transition="in" filter="wipe(left)">
                                      <p:cBhvr>
                                        <p:cTn id="100" dur="500"/>
                                        <p:tgtEl>
                                          <p:spTgt spid="23"/>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wipe(left)">
                                      <p:cBhvr>
                                        <p:cTn id="103" dur="500"/>
                                        <p:tgtEl>
                                          <p:spTgt spid="24"/>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25"/>
                                        </p:tgtEl>
                                        <p:attrNameLst>
                                          <p:attrName>style.visibility</p:attrName>
                                        </p:attrNameLst>
                                      </p:cBhvr>
                                      <p:to>
                                        <p:strVal val="visible"/>
                                      </p:to>
                                    </p:set>
                                    <p:animEffect transition="in" filter="wipe(left)">
                                      <p:cBhvr>
                                        <p:cTn id="106" dur="500"/>
                                        <p:tgtEl>
                                          <p:spTgt spid="25"/>
                                        </p:tgtEl>
                                      </p:cBhvr>
                                    </p:animEffect>
                                  </p:childTnLst>
                                </p:cTn>
                              </p:par>
                              <p:par>
                                <p:cTn id="107" presetID="22" presetClass="entr" presetSubtype="8" fill="hold" grpId="0" nodeType="withEffect">
                                  <p:stCondLst>
                                    <p:cond delay="0"/>
                                  </p:stCondLst>
                                  <p:childTnLst>
                                    <p:set>
                                      <p:cBhvr>
                                        <p:cTn id="108" dur="1" fill="hold">
                                          <p:stCondLst>
                                            <p:cond delay="0"/>
                                          </p:stCondLst>
                                        </p:cTn>
                                        <p:tgtEl>
                                          <p:spTgt spid="26"/>
                                        </p:tgtEl>
                                        <p:attrNameLst>
                                          <p:attrName>style.visibility</p:attrName>
                                        </p:attrNameLst>
                                      </p:cBhvr>
                                      <p:to>
                                        <p:strVal val="visible"/>
                                      </p:to>
                                    </p:set>
                                    <p:animEffect transition="in" filter="wipe(left)">
                                      <p:cBhvr>
                                        <p:cTn id="109" dur="500"/>
                                        <p:tgtEl>
                                          <p:spTgt spid="26"/>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wipe(left)">
                                      <p:cBhvr>
                                        <p:cTn id="112" dur="500"/>
                                        <p:tgtEl>
                                          <p:spTgt spid="27"/>
                                        </p:tgtEl>
                                      </p:cBhvr>
                                    </p:animEffect>
                                  </p:childTnLst>
                                </p:cTn>
                              </p:par>
                              <p:par>
                                <p:cTn id="113" presetID="22" presetClass="entr" presetSubtype="8" fill="hold" grpId="0" nodeType="withEffect">
                                  <p:stCondLst>
                                    <p:cond delay="0"/>
                                  </p:stCondLst>
                                  <p:childTnLst>
                                    <p:set>
                                      <p:cBhvr>
                                        <p:cTn id="114" dur="1" fill="hold">
                                          <p:stCondLst>
                                            <p:cond delay="0"/>
                                          </p:stCondLst>
                                        </p:cTn>
                                        <p:tgtEl>
                                          <p:spTgt spid="28"/>
                                        </p:tgtEl>
                                        <p:attrNameLst>
                                          <p:attrName>style.visibility</p:attrName>
                                        </p:attrNameLst>
                                      </p:cBhvr>
                                      <p:to>
                                        <p:strVal val="visible"/>
                                      </p:to>
                                    </p:set>
                                    <p:animEffect transition="in" filter="wipe(left)">
                                      <p:cBhvr>
                                        <p:cTn id="115" dur="500"/>
                                        <p:tgtEl>
                                          <p:spTgt spid="28"/>
                                        </p:tgtEl>
                                      </p:cBhvr>
                                    </p:animEffect>
                                  </p:childTnLst>
                                </p:cTn>
                              </p:par>
                              <p:par>
                                <p:cTn id="116" presetID="22" presetClass="entr" presetSubtype="8" fill="hold" grpId="0" nodeType="with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wipe(left)">
                                      <p:cBhvr>
                                        <p:cTn id="118" dur="500"/>
                                        <p:tgtEl>
                                          <p:spTgt spid="29"/>
                                        </p:tgtEl>
                                      </p:cBhvr>
                                    </p:animEffect>
                                  </p:childTnLst>
                                </p:cTn>
                              </p:par>
                              <p:par>
                                <p:cTn id="119" presetID="22" presetClass="entr" presetSubtype="8" fill="hold" grpId="0" nodeType="withEffect">
                                  <p:stCondLst>
                                    <p:cond delay="0"/>
                                  </p:stCondLst>
                                  <p:childTnLst>
                                    <p:set>
                                      <p:cBhvr>
                                        <p:cTn id="120" dur="1" fill="hold">
                                          <p:stCondLst>
                                            <p:cond delay="0"/>
                                          </p:stCondLst>
                                        </p:cTn>
                                        <p:tgtEl>
                                          <p:spTgt spid="30"/>
                                        </p:tgtEl>
                                        <p:attrNameLst>
                                          <p:attrName>style.visibility</p:attrName>
                                        </p:attrNameLst>
                                      </p:cBhvr>
                                      <p:to>
                                        <p:strVal val="visible"/>
                                      </p:to>
                                    </p:set>
                                    <p:animEffect transition="in" filter="wipe(left)">
                                      <p:cBhvr>
                                        <p:cTn id="1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8" grpId="0" animBg="1"/>
      <p:bldP spid="42" grpId="0" animBg="1"/>
      <p:bldP spid="43" grpId="0" animBg="1"/>
      <p:bldP spid="44" grpId="0" animBg="1"/>
      <p:bldP spid="45" grpId="0" animBg="1"/>
      <p:bldP spid="46" grpId="0" animBg="1"/>
      <p:bldP spid="47" grpId="0" animBg="1"/>
      <p:bldP spid="48" grpId="0" animBg="1"/>
      <p:bldP spid="49" grpId="0" animBg="1"/>
      <p:bldP spid="5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Projects Mobility Forum\EMW\2015-2017\6 - Award Procedure\EMW Award 2015\Applications\AUT_Vienna\pictures\20150912 Streetlife Festival_Foto Christian Fuerthner_Mobilitaetsagentur (50).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9339" t="22998" r="2013"/>
          <a:stretch/>
        </p:blipFill>
        <p:spPr bwMode="auto">
          <a:xfrm>
            <a:off x="0" y="-27480"/>
            <a:ext cx="9144000" cy="5967688"/>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7668430" y="5240291"/>
            <a:ext cx="1375697" cy="276999"/>
          </a:xfrm>
          <a:prstGeom prst="rect">
            <a:avLst/>
          </a:prstGeom>
          <a:noFill/>
        </p:spPr>
        <p:txBody>
          <a:bodyPr wrap="none" rtlCol="0">
            <a:spAutoFit/>
          </a:bodyPr>
          <a:lstStyle/>
          <a:p>
            <a:pPr algn="ctr"/>
            <a:r>
              <a:rPr lang="en-GB" sz="12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1200"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c.fuerthner</a:t>
            </a:r>
            <a:r>
              <a:rPr lang="en-GB" sz="12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/PID</a:t>
            </a:r>
            <a:endParaRPr lang="en-US" sz="1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1057397" y="3443560"/>
            <a:ext cx="7027885" cy="1569660"/>
          </a:xfrm>
          <a:prstGeom prst="rect">
            <a:avLst/>
          </a:prstGeom>
          <a:noFill/>
        </p:spPr>
        <p:txBody>
          <a:bodyPr wrap="none" rtlCol="0">
            <a:spAutoFit/>
          </a:bodyPr>
          <a:lstStyle/>
          <a:p>
            <a:pPr algn="ctr"/>
            <a:r>
              <a:rPr lang="en-US" sz="9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207,522,488</a:t>
            </a:r>
          </a:p>
        </p:txBody>
      </p:sp>
      <p:sp>
        <p:nvSpPr>
          <p:cNvPr id="5" name="TextBox 4"/>
          <p:cNvSpPr txBox="1"/>
          <p:nvPr/>
        </p:nvSpPr>
        <p:spPr>
          <a:xfrm>
            <a:off x="1131780" y="3081164"/>
            <a:ext cx="6853158" cy="707886"/>
          </a:xfrm>
          <a:prstGeom prst="rect">
            <a:avLst/>
          </a:prstGeom>
          <a:noFill/>
        </p:spPr>
        <p:txBody>
          <a:bodyPr wrap="none" rtlCol="0">
            <a:spAutoFit/>
          </a:bodyPr>
          <a:lstStyle/>
          <a:p>
            <a:pPr algn="ctr"/>
            <a:r>
              <a:rPr lang="en-US"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t>
            </a:r>
            <a:r>
              <a:rPr lang="en-US" sz="4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stimated population reach</a:t>
            </a:r>
            <a:endPar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8" name="Picture 2" descr="M:\Projects Mobility Forum\EMW\2015-2017\3 - Support to EMW activities\EMW Communication Toolkit\Toolkit\POWERPOINT\Links\logo-EuMobWeek.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6" name="Group 15"/>
          <p:cNvGrpSpPr/>
          <p:nvPr/>
        </p:nvGrpSpPr>
        <p:grpSpPr>
          <a:xfrm>
            <a:off x="-4" y="5210243"/>
            <a:ext cx="9144004" cy="1647757"/>
            <a:chOff x="-4" y="5210243"/>
            <a:chExt cx="9144004" cy="1647757"/>
          </a:xfrm>
        </p:grpSpPr>
        <p:pic>
          <p:nvPicPr>
            <p:cNvPr id="17" name="Picture 2" descr="M:\Projects Mobility Forum\EMW\2015-2017\3 - Support to EMW activities\EMW Communication Toolkit\Toolkit\POWERPOINT\Links\footer-landscape-bleed blank.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TextBox 17"/>
            <p:cNvSpPr txBox="1"/>
            <p:nvPr/>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19" name="TextBox 18"/>
            <p:cNvSpPr txBox="1"/>
            <p:nvPr/>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20" name="Picture 2" descr="http://vignette1.wikia.nocookie.net/dusktilldawn/images/1/1a/Twitter_logo.png/revision/latest?cb=2014050721083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TextBox 20"/>
            <p:cNvSpPr txBox="1"/>
            <p:nvPr/>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sp>
          <p:nvSpPr>
            <p:cNvPr id="22" name="Rectangle 21"/>
            <p:cNvSpPr/>
            <p:nvPr/>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1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7430" y="5323523"/>
            <a:ext cx="2571593" cy="265777"/>
          </a:xfrm>
          <a:prstGeom prst="rect">
            <a:avLst/>
          </a:prstGeom>
        </p:spPr>
      </p:pic>
      <p:sp>
        <p:nvSpPr>
          <p:cNvPr id="15" name="TextBox 14"/>
          <p:cNvSpPr txBox="1"/>
          <p:nvPr/>
        </p:nvSpPr>
        <p:spPr>
          <a:xfrm>
            <a:off x="353194" y="5274186"/>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7" cstate="print"/>
          <a:stretch>
            <a:fillRect/>
          </a:stretch>
        </p:blipFill>
        <p:spPr>
          <a:xfrm>
            <a:off x="8060788" y="5916016"/>
            <a:ext cx="694706" cy="517624"/>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Tree>
    <p:extLst>
      <p:ext uri="{BB962C8B-B14F-4D97-AF65-F5344CB8AC3E}">
        <p14:creationId xmlns:p14="http://schemas.microsoft.com/office/powerpoint/2010/main" xmlns="" val="2688302516"/>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Projects Mobility Forum\EMW\2015-2017\6 - Award Procedure\EMW Award 2015\Applications\PRT_Lisbon\Car_free 1.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618" t="5719" r="2618"/>
          <a:stretch/>
        </p:blipFill>
        <p:spPr bwMode="auto">
          <a:xfrm>
            <a:off x="0" y="0"/>
            <a:ext cx="9144000" cy="6021360"/>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47" name="TextBox 28"/>
          <p:cNvSpPr txBox="1"/>
          <p:nvPr/>
        </p:nvSpPr>
        <p:spPr>
          <a:xfrm>
            <a:off x="7388770" y="2780910"/>
            <a:ext cx="639710" cy="369332"/>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906</a:t>
            </a: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3" name="Rectangle 62"/>
          <p:cNvSpPr/>
          <p:nvPr/>
        </p:nvSpPr>
        <p:spPr>
          <a:xfrm>
            <a:off x="0" y="1"/>
            <a:ext cx="9144000" cy="5648094"/>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3"/>
          <p:cNvSpPr txBox="1"/>
          <p:nvPr/>
        </p:nvSpPr>
        <p:spPr>
          <a:xfrm>
            <a:off x="4148673" y="820422"/>
            <a:ext cx="4887947" cy="16004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r>
              <a:rPr lang="en-US" sz="4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ities </a:t>
            </a:r>
            <a:r>
              <a:rPr lang="en-US" sz="4400" b="1"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organising</a:t>
            </a:r>
            <a:endPar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a:r>
              <a:rPr lang="en-US" sz="5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Car-Free Day</a:t>
            </a:r>
            <a:endParaRPr lang="en-US" sz="105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12" name="Groupe 1"/>
          <p:cNvGrpSpPr/>
          <p:nvPr/>
        </p:nvGrpSpPr>
        <p:grpSpPr>
          <a:xfrm>
            <a:off x="971500" y="1412720"/>
            <a:ext cx="6912960" cy="3600500"/>
            <a:chOff x="971500" y="1556740"/>
            <a:chExt cx="6912960" cy="3600500"/>
          </a:xfrm>
        </p:grpSpPr>
        <p:sp>
          <p:nvSpPr>
            <p:cNvPr id="13" name="TextBox 28"/>
            <p:cNvSpPr txBox="1"/>
            <p:nvPr/>
          </p:nvSpPr>
          <p:spPr>
            <a:xfrm>
              <a:off x="1187530" y="4581160"/>
              <a:ext cx="216029" cy="307777"/>
            </a:xfrm>
            <a:prstGeom prst="rect">
              <a:avLst/>
            </a:prstGeom>
            <a:solidFill>
              <a:srgbClr val="5DBBE8">
                <a:alpha val="69804"/>
              </a:srgbClr>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400" dirty="0">
                <a:latin typeface="Arial" panose="020B0604020202020204" pitchFamily="34" charset="0"/>
                <a:cs typeface="Arial" panose="020B0604020202020204" pitchFamily="34" charset="0"/>
              </a:endParaRPr>
            </a:p>
          </p:txBody>
        </p:sp>
        <p:sp>
          <p:nvSpPr>
            <p:cNvPr id="14" name="TextBox 28"/>
            <p:cNvSpPr txBox="1"/>
            <p:nvPr/>
          </p:nvSpPr>
          <p:spPr>
            <a:xfrm>
              <a:off x="1547580" y="2636890"/>
              <a:ext cx="216029" cy="2252047"/>
            </a:xfrm>
            <a:prstGeom prst="rect">
              <a:avLst/>
            </a:prstGeom>
            <a:solidFill>
              <a:srgbClr val="5DBBE8">
                <a:alpha val="69804"/>
              </a:srgbClr>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400" dirty="0">
                <a:latin typeface="Arial" panose="020B0604020202020204" pitchFamily="34" charset="0"/>
                <a:cs typeface="Arial" panose="020B0604020202020204" pitchFamily="34" charset="0"/>
              </a:endParaRPr>
            </a:p>
          </p:txBody>
        </p:sp>
        <p:sp>
          <p:nvSpPr>
            <p:cNvPr id="15" name="TextBox 28"/>
            <p:cNvSpPr txBox="1"/>
            <p:nvPr/>
          </p:nvSpPr>
          <p:spPr>
            <a:xfrm>
              <a:off x="1979641" y="2276840"/>
              <a:ext cx="216029" cy="2612097"/>
            </a:xfrm>
            <a:prstGeom prst="rect">
              <a:avLst/>
            </a:prstGeom>
            <a:solidFill>
              <a:srgbClr val="5DBBE8">
                <a:alpha val="69804"/>
              </a:srgbClr>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400" dirty="0">
                <a:latin typeface="Arial" panose="020B0604020202020204" pitchFamily="34" charset="0"/>
                <a:cs typeface="Arial" panose="020B0604020202020204" pitchFamily="34" charset="0"/>
              </a:endParaRPr>
            </a:p>
          </p:txBody>
        </p:sp>
        <p:sp>
          <p:nvSpPr>
            <p:cNvPr id="16" name="TextBox 28"/>
            <p:cNvSpPr txBox="1"/>
            <p:nvPr/>
          </p:nvSpPr>
          <p:spPr>
            <a:xfrm>
              <a:off x="2339691" y="1772770"/>
              <a:ext cx="216029" cy="3116167"/>
            </a:xfrm>
            <a:prstGeom prst="rect">
              <a:avLst/>
            </a:prstGeom>
            <a:solidFill>
              <a:srgbClr val="5DBBE8">
                <a:alpha val="69804"/>
              </a:srgbClr>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400" dirty="0">
                <a:latin typeface="Arial" panose="020B0604020202020204" pitchFamily="34" charset="0"/>
                <a:cs typeface="Arial" panose="020B0604020202020204" pitchFamily="34" charset="0"/>
              </a:endParaRPr>
            </a:p>
          </p:txBody>
        </p:sp>
        <p:sp>
          <p:nvSpPr>
            <p:cNvPr id="17" name="TextBox 28"/>
            <p:cNvSpPr txBox="1"/>
            <p:nvPr/>
          </p:nvSpPr>
          <p:spPr>
            <a:xfrm>
              <a:off x="2771750" y="2276840"/>
              <a:ext cx="216029" cy="2612097"/>
            </a:xfrm>
            <a:prstGeom prst="rect">
              <a:avLst/>
            </a:prstGeom>
            <a:solidFill>
              <a:srgbClr val="5DBBE8">
                <a:alpha val="69804"/>
              </a:srgbClr>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400" dirty="0">
                <a:latin typeface="Arial" panose="020B0604020202020204" pitchFamily="34" charset="0"/>
                <a:cs typeface="Arial" panose="020B0604020202020204" pitchFamily="34" charset="0"/>
              </a:endParaRPr>
            </a:p>
          </p:txBody>
        </p:sp>
        <p:sp>
          <p:nvSpPr>
            <p:cNvPr id="18" name="TextBox 28"/>
            <p:cNvSpPr txBox="1"/>
            <p:nvPr/>
          </p:nvSpPr>
          <p:spPr>
            <a:xfrm>
              <a:off x="3131800" y="2420860"/>
              <a:ext cx="216029" cy="2468077"/>
            </a:xfrm>
            <a:prstGeom prst="rect">
              <a:avLst/>
            </a:prstGeom>
            <a:solidFill>
              <a:srgbClr val="5DBBE8">
                <a:alpha val="69804"/>
              </a:srgbClr>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400" dirty="0">
                <a:latin typeface="Arial" panose="020B0604020202020204" pitchFamily="34" charset="0"/>
                <a:cs typeface="Arial" panose="020B0604020202020204" pitchFamily="34" charset="0"/>
              </a:endParaRPr>
            </a:p>
          </p:txBody>
        </p:sp>
        <p:sp>
          <p:nvSpPr>
            <p:cNvPr id="19" name="TextBox 28"/>
            <p:cNvSpPr txBox="1"/>
            <p:nvPr/>
          </p:nvSpPr>
          <p:spPr>
            <a:xfrm>
              <a:off x="3563861" y="2348850"/>
              <a:ext cx="216029" cy="2540087"/>
            </a:xfrm>
            <a:prstGeom prst="rect">
              <a:avLst/>
            </a:prstGeom>
            <a:solidFill>
              <a:srgbClr val="5DBBE8">
                <a:alpha val="69804"/>
              </a:srgbClr>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400" dirty="0">
                <a:latin typeface="Arial" panose="020B0604020202020204" pitchFamily="34" charset="0"/>
                <a:cs typeface="Arial" panose="020B0604020202020204" pitchFamily="34" charset="0"/>
              </a:endParaRPr>
            </a:p>
          </p:txBody>
        </p:sp>
        <p:sp>
          <p:nvSpPr>
            <p:cNvPr id="20" name="TextBox 28"/>
            <p:cNvSpPr txBox="1"/>
            <p:nvPr/>
          </p:nvSpPr>
          <p:spPr>
            <a:xfrm>
              <a:off x="3923911" y="2564880"/>
              <a:ext cx="216029" cy="2324057"/>
            </a:xfrm>
            <a:prstGeom prst="rect">
              <a:avLst/>
            </a:prstGeom>
            <a:solidFill>
              <a:srgbClr val="5DBBE8">
                <a:alpha val="69804"/>
              </a:srgbClr>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400" dirty="0">
                <a:latin typeface="Arial" panose="020B0604020202020204" pitchFamily="34" charset="0"/>
                <a:cs typeface="Arial" panose="020B0604020202020204" pitchFamily="34" charset="0"/>
              </a:endParaRPr>
            </a:p>
          </p:txBody>
        </p:sp>
        <p:sp>
          <p:nvSpPr>
            <p:cNvPr id="21" name="TextBox 20"/>
            <p:cNvSpPr txBox="1"/>
            <p:nvPr/>
          </p:nvSpPr>
          <p:spPr>
            <a:xfrm>
              <a:off x="4355970" y="2708900"/>
              <a:ext cx="216029" cy="2180037"/>
            </a:xfrm>
            <a:prstGeom prst="rect">
              <a:avLst/>
            </a:prstGeom>
            <a:solidFill>
              <a:srgbClr val="5DBBE8">
                <a:alpha val="69804"/>
              </a:srgbClr>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400" dirty="0">
                <a:latin typeface="Arial" panose="020B0604020202020204" pitchFamily="34" charset="0"/>
                <a:cs typeface="Arial" panose="020B0604020202020204" pitchFamily="34" charset="0"/>
              </a:endParaRPr>
            </a:p>
          </p:txBody>
        </p:sp>
        <p:sp>
          <p:nvSpPr>
            <p:cNvPr id="22" name="TextBox 28"/>
            <p:cNvSpPr txBox="1"/>
            <p:nvPr/>
          </p:nvSpPr>
          <p:spPr>
            <a:xfrm>
              <a:off x="4716020" y="2636890"/>
              <a:ext cx="216029" cy="2252047"/>
            </a:xfrm>
            <a:prstGeom prst="rect">
              <a:avLst/>
            </a:prstGeom>
            <a:solidFill>
              <a:srgbClr val="5DBBE8">
                <a:alpha val="69804"/>
              </a:srgbClr>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400" dirty="0">
                <a:latin typeface="Arial" panose="020B0604020202020204" pitchFamily="34" charset="0"/>
                <a:cs typeface="Arial" panose="020B0604020202020204" pitchFamily="34" charset="0"/>
              </a:endParaRPr>
            </a:p>
          </p:txBody>
        </p:sp>
        <p:sp>
          <p:nvSpPr>
            <p:cNvPr id="23" name="TextBox 28"/>
            <p:cNvSpPr txBox="1"/>
            <p:nvPr/>
          </p:nvSpPr>
          <p:spPr>
            <a:xfrm>
              <a:off x="5148081" y="3284980"/>
              <a:ext cx="216029" cy="1603957"/>
            </a:xfrm>
            <a:prstGeom prst="rect">
              <a:avLst/>
            </a:prstGeom>
            <a:solidFill>
              <a:srgbClr val="5DBBE8">
                <a:alpha val="69804"/>
              </a:srgbClr>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400" dirty="0">
                <a:latin typeface="Arial" panose="020B0604020202020204" pitchFamily="34" charset="0"/>
                <a:cs typeface="Arial" panose="020B0604020202020204" pitchFamily="34" charset="0"/>
              </a:endParaRPr>
            </a:p>
          </p:txBody>
        </p:sp>
        <p:sp>
          <p:nvSpPr>
            <p:cNvPr id="24" name="TextBox 28"/>
            <p:cNvSpPr txBox="1"/>
            <p:nvPr/>
          </p:nvSpPr>
          <p:spPr>
            <a:xfrm>
              <a:off x="5508131" y="3356990"/>
              <a:ext cx="216029" cy="1531947"/>
            </a:xfrm>
            <a:prstGeom prst="rect">
              <a:avLst/>
            </a:prstGeom>
            <a:solidFill>
              <a:srgbClr val="5DBBE8">
                <a:alpha val="69804"/>
              </a:srgbClr>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400" dirty="0">
                <a:latin typeface="Arial" panose="020B0604020202020204" pitchFamily="34" charset="0"/>
                <a:cs typeface="Arial" panose="020B0604020202020204" pitchFamily="34" charset="0"/>
              </a:endParaRPr>
            </a:p>
          </p:txBody>
        </p:sp>
        <p:sp>
          <p:nvSpPr>
            <p:cNvPr id="25" name="TextBox 28"/>
            <p:cNvSpPr txBox="1"/>
            <p:nvPr/>
          </p:nvSpPr>
          <p:spPr>
            <a:xfrm>
              <a:off x="5940190" y="3501010"/>
              <a:ext cx="216029" cy="1387927"/>
            </a:xfrm>
            <a:prstGeom prst="rect">
              <a:avLst/>
            </a:prstGeom>
            <a:solidFill>
              <a:srgbClr val="5DBBE8">
                <a:alpha val="69804"/>
              </a:srgbClr>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400" dirty="0">
                <a:latin typeface="Arial" panose="020B0604020202020204" pitchFamily="34" charset="0"/>
                <a:cs typeface="Arial" panose="020B0604020202020204" pitchFamily="34" charset="0"/>
              </a:endParaRPr>
            </a:p>
          </p:txBody>
        </p:sp>
        <p:sp>
          <p:nvSpPr>
            <p:cNvPr id="26" name="TextBox 28"/>
            <p:cNvSpPr txBox="1"/>
            <p:nvPr/>
          </p:nvSpPr>
          <p:spPr>
            <a:xfrm>
              <a:off x="6300240" y="2924930"/>
              <a:ext cx="216029" cy="1964007"/>
            </a:xfrm>
            <a:prstGeom prst="rect">
              <a:avLst/>
            </a:prstGeom>
            <a:solidFill>
              <a:srgbClr val="5DBBE8">
                <a:alpha val="69804"/>
              </a:srgbClr>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400" dirty="0">
                <a:latin typeface="Arial" panose="020B0604020202020204" pitchFamily="34" charset="0"/>
                <a:cs typeface="Arial" panose="020B0604020202020204" pitchFamily="34" charset="0"/>
              </a:endParaRPr>
            </a:p>
          </p:txBody>
        </p:sp>
        <p:sp>
          <p:nvSpPr>
            <p:cNvPr id="27" name="TextBox 28"/>
            <p:cNvSpPr txBox="1"/>
            <p:nvPr/>
          </p:nvSpPr>
          <p:spPr>
            <a:xfrm>
              <a:off x="6732301" y="3573020"/>
              <a:ext cx="216029" cy="1315917"/>
            </a:xfrm>
            <a:prstGeom prst="rect">
              <a:avLst/>
            </a:prstGeom>
            <a:solidFill>
              <a:srgbClr val="5DBBE8">
                <a:alpha val="69804"/>
              </a:srgbClr>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400" dirty="0">
                <a:latin typeface="Arial" panose="020B0604020202020204" pitchFamily="34" charset="0"/>
                <a:cs typeface="Arial" panose="020B0604020202020204" pitchFamily="34" charset="0"/>
              </a:endParaRPr>
            </a:p>
          </p:txBody>
        </p:sp>
        <p:sp>
          <p:nvSpPr>
            <p:cNvPr id="28" name="TextBox 28"/>
            <p:cNvSpPr txBox="1"/>
            <p:nvPr/>
          </p:nvSpPr>
          <p:spPr>
            <a:xfrm>
              <a:off x="7092351" y="3501010"/>
              <a:ext cx="216029" cy="1387927"/>
            </a:xfrm>
            <a:prstGeom prst="rect">
              <a:avLst/>
            </a:prstGeom>
            <a:solidFill>
              <a:srgbClr val="5DBBE8">
                <a:alpha val="69804"/>
              </a:srgbClr>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400" dirty="0">
                <a:latin typeface="Arial" panose="020B0604020202020204" pitchFamily="34" charset="0"/>
                <a:cs typeface="Arial" panose="020B0604020202020204" pitchFamily="34" charset="0"/>
              </a:endParaRPr>
            </a:p>
          </p:txBody>
        </p:sp>
        <p:sp>
          <p:nvSpPr>
            <p:cNvPr id="29" name="TextBox 28"/>
            <p:cNvSpPr txBox="1"/>
            <p:nvPr/>
          </p:nvSpPr>
          <p:spPr>
            <a:xfrm>
              <a:off x="7524411" y="3284980"/>
              <a:ext cx="216029" cy="1603957"/>
            </a:xfrm>
            <a:prstGeom prst="rect">
              <a:avLst/>
            </a:prstGeom>
            <a:solidFill>
              <a:srgbClr val="5DBBE8">
                <a:alpha val="69804"/>
              </a:srgbClr>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400" dirty="0">
                <a:latin typeface="Arial" panose="020B0604020202020204" pitchFamily="34" charset="0"/>
                <a:cs typeface="Arial" panose="020B0604020202020204" pitchFamily="34" charset="0"/>
              </a:endParaRPr>
            </a:p>
          </p:txBody>
        </p:sp>
        <p:sp>
          <p:nvSpPr>
            <p:cNvPr id="30" name="TextBox 28"/>
            <p:cNvSpPr txBox="1"/>
            <p:nvPr/>
          </p:nvSpPr>
          <p:spPr>
            <a:xfrm>
              <a:off x="971500" y="4895630"/>
              <a:ext cx="6912960" cy="261610"/>
            </a:xfrm>
            <a:prstGeom prst="rect">
              <a:avLst/>
            </a:prstGeom>
            <a:solidFill>
              <a:srgbClr val="575756">
                <a:alpha val="69804"/>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smtClean="0">
                  <a:solidFill>
                    <a:srgbClr val="C6C7C8"/>
                  </a:solidFill>
                  <a:latin typeface="Arial" panose="020B0604020202020204" pitchFamily="34" charset="0"/>
                  <a:cs typeface="Arial" panose="020B0604020202020204" pitchFamily="34" charset="0"/>
                </a:rPr>
                <a:t>1999   2000   2001  2002  2003  2004  2005  2006  2007 2008  2009   2010  2011  2012   2013   2014   </a:t>
              </a:r>
              <a:r>
                <a:rPr lang="en-US" sz="1100" b="1" dirty="0" smtClean="0">
                  <a:solidFill>
                    <a:srgbClr val="164194"/>
                  </a:solidFill>
                  <a:latin typeface="Arial" panose="020B0604020202020204" pitchFamily="34" charset="0"/>
                  <a:cs typeface="Arial" panose="020B0604020202020204" pitchFamily="34" charset="0"/>
                </a:rPr>
                <a:t>2015</a:t>
              </a:r>
              <a:endParaRPr lang="en-US" sz="1100" b="1" dirty="0">
                <a:solidFill>
                  <a:srgbClr val="164194"/>
                </a:solidFill>
                <a:latin typeface="Arial" panose="020B0604020202020204" pitchFamily="34" charset="0"/>
                <a:cs typeface="Arial" panose="020B0604020202020204" pitchFamily="34" charset="0"/>
              </a:endParaRPr>
            </a:p>
          </p:txBody>
        </p:sp>
        <p:sp>
          <p:nvSpPr>
            <p:cNvPr id="31" name="TextBox 28"/>
            <p:cNvSpPr txBox="1"/>
            <p:nvPr/>
          </p:nvSpPr>
          <p:spPr>
            <a:xfrm>
              <a:off x="1123900" y="4334939"/>
              <a:ext cx="423680" cy="24622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solidFill>
                    <a:srgbClr val="FF0000"/>
                  </a:solidFill>
                  <a:latin typeface="Arial" panose="020B0604020202020204" pitchFamily="34" charset="0"/>
                  <a:cs typeface="Arial" panose="020B0604020202020204" pitchFamily="34" charset="0"/>
                </a:rPr>
                <a:t>164</a:t>
              </a:r>
              <a:endParaRPr lang="en-US" sz="1600" b="1" dirty="0">
                <a:solidFill>
                  <a:srgbClr val="FF0000"/>
                </a:solidFill>
                <a:latin typeface="Arial" panose="020B0604020202020204" pitchFamily="34" charset="0"/>
                <a:cs typeface="Arial" panose="020B0604020202020204" pitchFamily="34" charset="0"/>
              </a:endParaRPr>
            </a:p>
          </p:txBody>
        </p:sp>
        <p:sp>
          <p:nvSpPr>
            <p:cNvPr id="32" name="TextBox 28"/>
            <p:cNvSpPr txBox="1"/>
            <p:nvPr/>
          </p:nvSpPr>
          <p:spPr>
            <a:xfrm>
              <a:off x="1403560" y="2390669"/>
              <a:ext cx="504070" cy="24622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latin typeface="Arial" panose="020B0604020202020204" pitchFamily="34" charset="0"/>
                  <a:cs typeface="Arial" panose="020B0604020202020204" pitchFamily="34" charset="0"/>
                </a:rPr>
                <a:t>1262</a:t>
              </a:r>
              <a:endParaRPr lang="en-US" sz="1600" b="1" dirty="0">
                <a:latin typeface="Arial" panose="020B0604020202020204" pitchFamily="34" charset="0"/>
                <a:cs typeface="Arial" panose="020B0604020202020204" pitchFamily="34" charset="0"/>
              </a:endParaRPr>
            </a:p>
          </p:txBody>
        </p:sp>
        <p:sp>
          <p:nvSpPr>
            <p:cNvPr id="33" name="TextBox 28"/>
            <p:cNvSpPr txBox="1"/>
            <p:nvPr/>
          </p:nvSpPr>
          <p:spPr>
            <a:xfrm>
              <a:off x="1763610" y="2030619"/>
              <a:ext cx="495690" cy="24622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latin typeface="Arial" panose="020B0604020202020204" pitchFamily="34" charset="0"/>
                  <a:cs typeface="Arial" panose="020B0604020202020204" pitchFamily="34" charset="0"/>
                </a:rPr>
                <a:t>1477</a:t>
              </a:r>
              <a:endParaRPr lang="en-US" sz="1600" b="1" dirty="0">
                <a:latin typeface="Arial" panose="020B0604020202020204" pitchFamily="34" charset="0"/>
                <a:cs typeface="Arial" panose="020B0604020202020204" pitchFamily="34" charset="0"/>
              </a:endParaRPr>
            </a:p>
          </p:txBody>
        </p:sp>
        <p:sp>
          <p:nvSpPr>
            <p:cNvPr id="34" name="TextBox 28"/>
            <p:cNvSpPr txBox="1"/>
            <p:nvPr/>
          </p:nvSpPr>
          <p:spPr>
            <a:xfrm>
              <a:off x="2195670" y="1556740"/>
              <a:ext cx="504070" cy="24622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solidFill>
                    <a:srgbClr val="00B050"/>
                  </a:solidFill>
                  <a:latin typeface="Arial" panose="020B0604020202020204" pitchFamily="34" charset="0"/>
                  <a:cs typeface="Arial" panose="020B0604020202020204" pitchFamily="34" charset="0"/>
                </a:rPr>
                <a:t>1742</a:t>
              </a:r>
              <a:endParaRPr lang="en-US" sz="1600" b="1" dirty="0">
                <a:solidFill>
                  <a:srgbClr val="00B050"/>
                </a:solidFill>
                <a:latin typeface="Arial" panose="020B0604020202020204" pitchFamily="34" charset="0"/>
                <a:cs typeface="Arial" panose="020B0604020202020204" pitchFamily="34" charset="0"/>
              </a:endParaRPr>
            </a:p>
          </p:txBody>
        </p:sp>
        <p:sp>
          <p:nvSpPr>
            <p:cNvPr id="35" name="TextBox 28"/>
            <p:cNvSpPr txBox="1"/>
            <p:nvPr/>
          </p:nvSpPr>
          <p:spPr>
            <a:xfrm>
              <a:off x="2627730" y="1988800"/>
              <a:ext cx="504070" cy="24622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latin typeface="Arial" panose="020B0604020202020204" pitchFamily="34" charset="0"/>
                  <a:cs typeface="Arial" panose="020B0604020202020204" pitchFamily="34" charset="0"/>
                </a:rPr>
                <a:t>1488</a:t>
              </a:r>
              <a:endParaRPr lang="en-US" sz="1600" b="1" dirty="0">
                <a:latin typeface="Arial" panose="020B0604020202020204" pitchFamily="34" charset="0"/>
                <a:cs typeface="Arial" panose="020B0604020202020204" pitchFamily="34" charset="0"/>
              </a:endParaRPr>
            </a:p>
          </p:txBody>
        </p:sp>
        <p:sp>
          <p:nvSpPr>
            <p:cNvPr id="36" name="TextBox 28"/>
            <p:cNvSpPr txBox="1"/>
            <p:nvPr/>
          </p:nvSpPr>
          <p:spPr>
            <a:xfrm>
              <a:off x="2987780" y="2204830"/>
              <a:ext cx="504070" cy="24622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latin typeface="Arial" panose="020B0604020202020204" pitchFamily="34" charset="0"/>
                  <a:cs typeface="Arial" panose="020B0604020202020204" pitchFamily="34" charset="0"/>
                </a:rPr>
                <a:t>1394</a:t>
              </a:r>
              <a:endParaRPr lang="en-US" sz="1600" b="1" dirty="0">
                <a:latin typeface="Arial" panose="020B0604020202020204" pitchFamily="34" charset="0"/>
                <a:cs typeface="Arial" panose="020B0604020202020204" pitchFamily="34" charset="0"/>
              </a:endParaRPr>
            </a:p>
          </p:txBody>
        </p:sp>
        <p:sp>
          <p:nvSpPr>
            <p:cNvPr id="37" name="TextBox 28"/>
            <p:cNvSpPr txBox="1"/>
            <p:nvPr/>
          </p:nvSpPr>
          <p:spPr>
            <a:xfrm>
              <a:off x="3419840" y="2060810"/>
              <a:ext cx="504070" cy="24622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latin typeface="Arial" panose="020B0604020202020204" pitchFamily="34" charset="0"/>
                  <a:cs typeface="Arial" panose="020B0604020202020204" pitchFamily="34" charset="0"/>
                </a:rPr>
                <a:t>1452</a:t>
              </a:r>
              <a:endParaRPr lang="en-US" sz="1600" b="1" dirty="0">
                <a:latin typeface="Arial" panose="020B0604020202020204" pitchFamily="34" charset="0"/>
                <a:cs typeface="Arial" panose="020B0604020202020204" pitchFamily="34" charset="0"/>
              </a:endParaRPr>
            </a:p>
          </p:txBody>
        </p:sp>
        <p:sp>
          <p:nvSpPr>
            <p:cNvPr id="38" name="TextBox 28"/>
            <p:cNvSpPr txBox="1"/>
            <p:nvPr/>
          </p:nvSpPr>
          <p:spPr>
            <a:xfrm>
              <a:off x="3779890" y="2318659"/>
              <a:ext cx="576080" cy="24622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latin typeface="Arial" panose="020B0604020202020204" pitchFamily="34" charset="0"/>
                  <a:cs typeface="Arial" panose="020B0604020202020204" pitchFamily="34" charset="0"/>
                </a:rPr>
                <a:t>1310</a:t>
              </a:r>
              <a:endParaRPr lang="en-US" sz="1600" b="1" dirty="0">
                <a:latin typeface="Arial" panose="020B0604020202020204" pitchFamily="34" charset="0"/>
                <a:cs typeface="Arial" panose="020B0604020202020204" pitchFamily="34" charset="0"/>
              </a:endParaRPr>
            </a:p>
          </p:txBody>
        </p:sp>
        <p:sp>
          <p:nvSpPr>
            <p:cNvPr id="39" name="TextBox 28"/>
            <p:cNvSpPr txBox="1"/>
            <p:nvPr/>
          </p:nvSpPr>
          <p:spPr>
            <a:xfrm>
              <a:off x="4211950" y="2534689"/>
              <a:ext cx="504070" cy="24622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latin typeface="Arial" panose="020B0604020202020204" pitchFamily="34" charset="0"/>
                  <a:cs typeface="Arial" panose="020B0604020202020204" pitchFamily="34" charset="0"/>
                </a:rPr>
                <a:t>1254</a:t>
              </a:r>
              <a:endParaRPr lang="en-US" sz="1600" b="1" dirty="0">
                <a:latin typeface="Arial" panose="020B0604020202020204" pitchFamily="34" charset="0"/>
                <a:cs typeface="Arial" panose="020B0604020202020204" pitchFamily="34" charset="0"/>
              </a:endParaRPr>
            </a:p>
          </p:txBody>
        </p:sp>
        <p:sp>
          <p:nvSpPr>
            <p:cNvPr id="40" name="TextBox 28"/>
            <p:cNvSpPr txBox="1"/>
            <p:nvPr/>
          </p:nvSpPr>
          <p:spPr>
            <a:xfrm>
              <a:off x="4572000" y="2348850"/>
              <a:ext cx="504070" cy="24622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latin typeface="Arial" panose="020B0604020202020204" pitchFamily="34" charset="0"/>
                  <a:cs typeface="Arial" panose="020B0604020202020204" pitchFamily="34" charset="0"/>
                </a:rPr>
                <a:t>1281</a:t>
              </a:r>
              <a:endParaRPr lang="en-US" sz="1600" b="1" dirty="0">
                <a:latin typeface="Arial" panose="020B0604020202020204" pitchFamily="34" charset="0"/>
                <a:cs typeface="Arial" panose="020B0604020202020204" pitchFamily="34" charset="0"/>
              </a:endParaRPr>
            </a:p>
          </p:txBody>
        </p:sp>
        <p:sp>
          <p:nvSpPr>
            <p:cNvPr id="41" name="TextBox 28"/>
            <p:cNvSpPr txBox="1"/>
            <p:nvPr/>
          </p:nvSpPr>
          <p:spPr>
            <a:xfrm>
              <a:off x="5084450" y="3038759"/>
              <a:ext cx="423680" cy="24622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latin typeface="Arial" panose="020B0604020202020204" pitchFamily="34" charset="0"/>
                  <a:cs typeface="Arial" panose="020B0604020202020204" pitchFamily="34" charset="0"/>
                </a:rPr>
                <a:t>909</a:t>
              </a:r>
              <a:endParaRPr lang="en-US" sz="1600" b="1" dirty="0">
                <a:latin typeface="Arial" panose="020B0604020202020204" pitchFamily="34" charset="0"/>
                <a:cs typeface="Arial" panose="020B0604020202020204" pitchFamily="34" charset="0"/>
              </a:endParaRPr>
            </a:p>
          </p:txBody>
        </p:sp>
        <p:sp>
          <p:nvSpPr>
            <p:cNvPr id="42" name="TextBox 28"/>
            <p:cNvSpPr txBox="1"/>
            <p:nvPr/>
          </p:nvSpPr>
          <p:spPr>
            <a:xfrm>
              <a:off x="5444500" y="3140960"/>
              <a:ext cx="423680" cy="24622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latin typeface="Arial" panose="020B0604020202020204" pitchFamily="34" charset="0"/>
                  <a:cs typeface="Arial" panose="020B0604020202020204" pitchFamily="34" charset="0"/>
                </a:rPr>
                <a:t>854</a:t>
              </a:r>
              <a:endParaRPr lang="en-US" sz="1600" b="1" dirty="0">
                <a:latin typeface="Arial" panose="020B0604020202020204" pitchFamily="34" charset="0"/>
                <a:cs typeface="Arial" panose="020B0604020202020204" pitchFamily="34" charset="0"/>
              </a:endParaRPr>
            </a:p>
          </p:txBody>
        </p:sp>
        <p:sp>
          <p:nvSpPr>
            <p:cNvPr id="43" name="TextBox 28"/>
            <p:cNvSpPr txBox="1"/>
            <p:nvPr/>
          </p:nvSpPr>
          <p:spPr>
            <a:xfrm>
              <a:off x="5876560" y="3254789"/>
              <a:ext cx="423680" cy="24622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latin typeface="Arial" panose="020B0604020202020204" pitchFamily="34" charset="0"/>
                  <a:cs typeface="Arial" panose="020B0604020202020204" pitchFamily="34" charset="0"/>
                </a:rPr>
                <a:t>792</a:t>
              </a:r>
              <a:endParaRPr lang="en-US" sz="1600" b="1" dirty="0">
                <a:latin typeface="Arial" panose="020B0604020202020204" pitchFamily="34" charset="0"/>
                <a:cs typeface="Arial" panose="020B0604020202020204" pitchFamily="34" charset="0"/>
              </a:endParaRPr>
            </a:p>
          </p:txBody>
        </p:sp>
        <p:sp>
          <p:nvSpPr>
            <p:cNvPr id="44" name="TextBox 28"/>
            <p:cNvSpPr txBox="1"/>
            <p:nvPr/>
          </p:nvSpPr>
          <p:spPr>
            <a:xfrm>
              <a:off x="6156220" y="2678709"/>
              <a:ext cx="576080" cy="24622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latin typeface="Arial" panose="020B0604020202020204" pitchFamily="34" charset="0"/>
                  <a:cs typeface="Arial" panose="020B0604020202020204" pitchFamily="34" charset="0"/>
                </a:rPr>
                <a:t>1114</a:t>
              </a:r>
              <a:endParaRPr lang="en-US" sz="1600" b="1" dirty="0">
                <a:latin typeface="Arial" panose="020B0604020202020204" pitchFamily="34" charset="0"/>
                <a:cs typeface="Arial" panose="020B0604020202020204" pitchFamily="34" charset="0"/>
              </a:endParaRPr>
            </a:p>
          </p:txBody>
        </p:sp>
        <p:sp>
          <p:nvSpPr>
            <p:cNvPr id="45" name="TextBox 28"/>
            <p:cNvSpPr txBox="1"/>
            <p:nvPr/>
          </p:nvSpPr>
          <p:spPr>
            <a:xfrm>
              <a:off x="6668670" y="3326799"/>
              <a:ext cx="423680" cy="24622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latin typeface="Arial" panose="020B0604020202020204" pitchFamily="34" charset="0"/>
                  <a:cs typeface="Arial" panose="020B0604020202020204" pitchFamily="34" charset="0"/>
                </a:rPr>
                <a:t>730</a:t>
              </a:r>
              <a:endParaRPr lang="en-US" sz="1600" b="1" dirty="0">
                <a:latin typeface="Arial" panose="020B0604020202020204" pitchFamily="34" charset="0"/>
                <a:cs typeface="Arial" panose="020B0604020202020204" pitchFamily="34" charset="0"/>
              </a:endParaRPr>
            </a:p>
          </p:txBody>
        </p:sp>
        <p:sp>
          <p:nvSpPr>
            <p:cNvPr id="46" name="TextBox 28"/>
            <p:cNvSpPr txBox="1"/>
            <p:nvPr/>
          </p:nvSpPr>
          <p:spPr>
            <a:xfrm>
              <a:off x="7028720" y="3212970"/>
              <a:ext cx="423680" cy="24622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latin typeface="Arial" panose="020B0604020202020204" pitchFamily="34" charset="0"/>
                  <a:cs typeface="Arial" panose="020B0604020202020204" pitchFamily="34" charset="0"/>
                </a:rPr>
                <a:t>783</a:t>
              </a:r>
              <a:endParaRPr lang="en-US" sz="1600" b="1" dirty="0">
                <a:latin typeface="Arial" panose="020B0604020202020204" pitchFamily="34" charset="0"/>
                <a:cs typeface="Arial" panose="020B0604020202020204" pitchFamily="34" charset="0"/>
              </a:endParaRPr>
            </a:p>
          </p:txBody>
        </p:sp>
      </p:grpSp>
      <p:pic>
        <p:nvPicPr>
          <p:cNvPr id="48" name="Picture 2" descr="M:\Projects Mobility Forum\EMW\2015-2017\3 - Support to EMW activities\EMW Communication Toolkit\Toolkit\POWERPOINT\Links\logo-EuMobWeek.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6" name="Group 55"/>
          <p:cNvGrpSpPr/>
          <p:nvPr/>
        </p:nvGrpSpPr>
        <p:grpSpPr>
          <a:xfrm>
            <a:off x="-4" y="5210243"/>
            <a:ext cx="9144004" cy="1647757"/>
            <a:chOff x="-4" y="5210243"/>
            <a:chExt cx="9144004" cy="1647757"/>
          </a:xfrm>
        </p:grpSpPr>
        <p:pic>
          <p:nvPicPr>
            <p:cNvPr id="57" name="Picture 2" descr="M:\Projects Mobility Forum\EMW\2015-2017\3 - Support to EMW activities\EMW Communication Toolkit\Toolkit\POWERPOINT\Links\footer-landscape-bleed blank.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58" name="TextBox 57"/>
            <p:cNvSpPr txBox="1"/>
            <p:nvPr/>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59" name="TextBox 58"/>
            <p:cNvSpPr txBox="1"/>
            <p:nvPr/>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60" name="Picture 2" descr="http://vignette1.wikia.nocookie.net/dusktilldawn/images/1/1a/Twitter_logo.png/revision/latest?cb=2014050721083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61" name="TextBox 60"/>
            <p:cNvSpPr txBox="1"/>
            <p:nvPr/>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sp>
          <p:nvSpPr>
            <p:cNvPr id="62" name="Rectangle 61"/>
            <p:cNvSpPr/>
            <p:nvPr/>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9" name="Picture 4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7430" y="5323523"/>
            <a:ext cx="2571593" cy="265777"/>
          </a:xfrm>
          <a:prstGeom prst="rect">
            <a:avLst/>
          </a:prstGeom>
        </p:spPr>
      </p:pic>
      <p:sp>
        <p:nvSpPr>
          <p:cNvPr id="50" name="TextBox 49"/>
          <p:cNvSpPr txBox="1"/>
          <p:nvPr/>
        </p:nvSpPr>
        <p:spPr>
          <a:xfrm>
            <a:off x="353194" y="5274186"/>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pic>
        <p:nvPicPr>
          <p:cNvPr id="51" name="Picture 50"/>
          <p:cNvPicPr>
            <a:picLocks noChangeAspect="1"/>
          </p:cNvPicPr>
          <p:nvPr/>
        </p:nvPicPr>
        <p:blipFill>
          <a:blip r:embed="rId7" cstate="print"/>
          <a:stretch>
            <a:fillRect/>
          </a:stretch>
        </p:blipFill>
        <p:spPr>
          <a:xfrm>
            <a:off x="8060788" y="5916016"/>
            <a:ext cx="694706" cy="517624"/>
          </a:xfrm>
          <a:prstGeom prst="rect">
            <a:avLst/>
          </a:prstGeom>
        </p:spPr>
      </p:pic>
      <p:pic>
        <p:nvPicPr>
          <p:cNvPr id="52" name="Picture 51"/>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Tree>
    <p:extLst>
      <p:ext uri="{BB962C8B-B14F-4D97-AF65-F5344CB8AC3E}">
        <p14:creationId xmlns:p14="http://schemas.microsoft.com/office/powerpoint/2010/main" xmlns="" val="3587151448"/>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914" t="262" r="4581"/>
          <a:stretch/>
        </p:blipFill>
        <p:spPr bwMode="auto">
          <a:xfrm>
            <a:off x="-1" y="-4288"/>
            <a:ext cx="9144001" cy="56333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Rectangle 9"/>
          <p:cNvSpPr/>
          <p:nvPr/>
        </p:nvSpPr>
        <p:spPr>
          <a:xfrm>
            <a:off x="1" y="0"/>
            <a:ext cx="9143999" cy="5629066"/>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557933" y="2485347"/>
            <a:ext cx="2069797" cy="1446550"/>
          </a:xfrm>
          <a:prstGeom prst="rect">
            <a:avLst/>
          </a:prstGeom>
          <a:noFill/>
        </p:spPr>
        <p:txBody>
          <a:bodyPr wrap="none" rtlCol="0">
            <a:spAutoFit/>
          </a:bodyPr>
          <a:lstStyle/>
          <a:p>
            <a:pPr algn="ctr"/>
            <a:r>
              <a:rPr lang="en-US" sz="8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799</a:t>
            </a:r>
            <a:endParaRPr lang="en-US" sz="8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Box 18"/>
          <p:cNvSpPr txBox="1"/>
          <p:nvPr/>
        </p:nvSpPr>
        <p:spPr>
          <a:xfrm>
            <a:off x="-36640" y="3781527"/>
            <a:ext cx="3315331" cy="1015663"/>
          </a:xfrm>
          <a:prstGeom prst="rect">
            <a:avLst/>
          </a:prstGeom>
          <a:noFill/>
        </p:spPr>
        <p:txBody>
          <a:bodyPr wrap="none" rtlCol="0">
            <a:spAutoFit/>
          </a:bodyPr>
          <a:lstStyle/>
          <a:p>
            <a:pPr algn="ct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r>
              <a:rPr lang="en-US"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ities declared</a:t>
            </a:r>
          </a:p>
          <a:p>
            <a:pPr algn="ctr"/>
            <a:r>
              <a:rPr lang="en-US"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they implemented at least</a:t>
            </a:r>
          </a:p>
          <a:p>
            <a:pPr algn="ct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a:t>
            </a:r>
            <a:r>
              <a:rPr lang="en-US"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 permanent measure</a:t>
            </a:r>
            <a:endPar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4" name="TextBox 10"/>
          <p:cNvSpPr txBox="1"/>
          <p:nvPr/>
        </p:nvSpPr>
        <p:spPr>
          <a:xfrm>
            <a:off x="3358518" y="2485347"/>
            <a:ext cx="2698175" cy="1446550"/>
          </a:xfrm>
          <a:prstGeom prst="rect">
            <a:avLst/>
          </a:prstGeom>
          <a:noFill/>
        </p:spPr>
        <p:txBody>
          <a:bodyPr wrap="none" rtlCol="0">
            <a:spAutoFit/>
          </a:bodyPr>
          <a:lstStyle/>
          <a:p>
            <a:pPr algn="ctr"/>
            <a:r>
              <a:rPr lang="en-US" sz="8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5657</a:t>
            </a:r>
            <a:endParaRPr lang="en-US" sz="8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5" name="TextBox 11"/>
          <p:cNvSpPr txBox="1"/>
          <p:nvPr/>
        </p:nvSpPr>
        <p:spPr>
          <a:xfrm>
            <a:off x="3320313" y="3937761"/>
            <a:ext cx="2763897" cy="707886"/>
          </a:xfrm>
          <a:prstGeom prst="rect">
            <a:avLst/>
          </a:prstGeom>
          <a:noFill/>
        </p:spPr>
        <p:txBody>
          <a:bodyPr wrap="none" rtlCol="0">
            <a:spAutoFit/>
          </a:bodyPr>
          <a:lstStyle/>
          <a:p>
            <a:pPr algn="ctr"/>
            <a:r>
              <a:rPr lang="en-US"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permanent measures</a:t>
            </a:r>
          </a:p>
          <a:p>
            <a:pPr algn="ct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a:t>
            </a:r>
            <a:r>
              <a:rPr lang="en-US"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mplemented in 2015</a:t>
            </a:r>
            <a:endPar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6" name="TextBox 10"/>
          <p:cNvSpPr txBox="1"/>
          <p:nvPr/>
        </p:nvSpPr>
        <p:spPr>
          <a:xfrm>
            <a:off x="6513687" y="2485347"/>
            <a:ext cx="2383987" cy="1446550"/>
          </a:xfrm>
          <a:prstGeom prst="rect">
            <a:avLst/>
          </a:prstGeom>
          <a:noFill/>
        </p:spPr>
        <p:txBody>
          <a:bodyPr wrap="none" rtlCol="0">
            <a:spAutoFit/>
          </a:bodyPr>
          <a:lstStyle/>
          <a:p>
            <a:pPr algn="ctr"/>
            <a:r>
              <a:rPr lang="en-US" sz="8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3.02</a:t>
            </a:r>
            <a:endParaRPr lang="en-US" sz="8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7" name="TextBox 11"/>
          <p:cNvSpPr txBox="1"/>
          <p:nvPr/>
        </p:nvSpPr>
        <p:spPr>
          <a:xfrm>
            <a:off x="6156220" y="3925547"/>
            <a:ext cx="3033202" cy="707886"/>
          </a:xfrm>
          <a:prstGeom prst="rect">
            <a:avLst/>
          </a:prstGeom>
          <a:noFill/>
        </p:spPr>
        <p:txBody>
          <a:bodyPr wrap="none" rtlCol="0">
            <a:spAutoFit/>
          </a:bodyPr>
          <a:lstStyle/>
          <a:p>
            <a:pPr algn="ct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
            </a:r>
            <a:r>
              <a:rPr lang="en-US"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easures implemented</a:t>
            </a:r>
          </a:p>
          <a:p>
            <a:pPr algn="ctr"/>
            <a:r>
              <a:rPr lang="en-US" sz="2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by each city</a:t>
            </a:r>
            <a:endPar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5" name="Picture 2" descr="M:\Projects Mobility Forum\EMW\2015-2017\3 - Support to EMW activities\EMW Communication Toolkit\Toolkit\POWERPOINT\Links\logo-EuMobWeek.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6" name="Group 35"/>
          <p:cNvGrpSpPr/>
          <p:nvPr/>
        </p:nvGrpSpPr>
        <p:grpSpPr>
          <a:xfrm>
            <a:off x="-4" y="5210243"/>
            <a:ext cx="9144004" cy="1647757"/>
            <a:chOff x="-4" y="5210243"/>
            <a:chExt cx="9144004" cy="1647757"/>
          </a:xfrm>
        </p:grpSpPr>
        <p:pic>
          <p:nvPicPr>
            <p:cNvPr id="37" name="Picture 2" descr="M:\Projects Mobility Forum\EMW\2015-2017\3 - Support to EMW activities\EMW Communication Toolkit\Toolkit\POWERPOINT\Links\footer-landscape-bleed blank.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38" name="TextBox 37"/>
            <p:cNvSpPr txBox="1"/>
            <p:nvPr/>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39" name="TextBox 38"/>
            <p:cNvSpPr txBox="1"/>
            <p:nvPr/>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40" name="Picture 2" descr="http://vignette1.wikia.nocookie.net/dusktilldawn/images/1/1a/Twitter_logo.png/revision/latest?cb=2014050721083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TextBox 40"/>
            <p:cNvSpPr txBox="1"/>
            <p:nvPr/>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sp>
          <p:nvSpPr>
            <p:cNvPr id="42" name="Rectangle 41"/>
            <p:cNvSpPr/>
            <p:nvPr/>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1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7430" y="5323523"/>
            <a:ext cx="2571593" cy="265777"/>
          </a:xfrm>
          <a:prstGeom prst="rect">
            <a:avLst/>
          </a:prstGeom>
        </p:spPr>
      </p:pic>
      <p:sp>
        <p:nvSpPr>
          <p:cNvPr id="21" name="TextBox 20"/>
          <p:cNvSpPr txBox="1"/>
          <p:nvPr/>
        </p:nvSpPr>
        <p:spPr>
          <a:xfrm>
            <a:off x="353194" y="5274186"/>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7" cstate="print"/>
          <a:stretch>
            <a:fillRect/>
          </a:stretch>
        </p:blipFill>
        <p:spPr>
          <a:xfrm>
            <a:off x="8060788" y="5916016"/>
            <a:ext cx="694706" cy="517624"/>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Tree>
    <p:extLst>
      <p:ext uri="{BB962C8B-B14F-4D97-AF65-F5344CB8AC3E}">
        <p14:creationId xmlns:p14="http://schemas.microsoft.com/office/powerpoint/2010/main" xmlns="" val="4248316972"/>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598" t="6425" r="3340"/>
          <a:stretch/>
        </p:blipFill>
        <p:spPr bwMode="auto">
          <a:xfrm>
            <a:off x="0" y="0"/>
            <a:ext cx="9144000" cy="5589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1" name="Rectangle 50"/>
          <p:cNvSpPr/>
          <p:nvPr/>
        </p:nvSpPr>
        <p:spPr>
          <a:xfrm>
            <a:off x="1" y="0"/>
            <a:ext cx="9143999" cy="5629066"/>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2" descr="M:\Projects Mobility Forum\EMW\2015-2017\3 - Support to EMW activities\EMW Communication Toolkit\Toolkit\POWERPOINT\Links\logo-EuMobWeek.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3" name="Group 52"/>
          <p:cNvGrpSpPr/>
          <p:nvPr/>
        </p:nvGrpSpPr>
        <p:grpSpPr>
          <a:xfrm>
            <a:off x="-4" y="5210243"/>
            <a:ext cx="9144004" cy="1647757"/>
            <a:chOff x="-4" y="5210243"/>
            <a:chExt cx="9144004" cy="1647757"/>
          </a:xfrm>
        </p:grpSpPr>
        <p:pic>
          <p:nvPicPr>
            <p:cNvPr id="54" name="Picture 2" descr="M:\Projects Mobility Forum\EMW\2015-2017\3 - Support to EMW activities\EMW Communication Toolkit\Toolkit\POWERPOINT\Links\footer-landscape-bleed blank.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55" name="TextBox 54"/>
            <p:cNvSpPr txBox="1"/>
            <p:nvPr/>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56" name="TextBox 55"/>
            <p:cNvSpPr txBox="1"/>
            <p:nvPr/>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57" name="Picture 2" descr="http://vignette1.wikia.nocookie.net/dusktilldawn/images/1/1a/Twitter_logo.png/revision/latest?cb=2014050721083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58" name="TextBox 57"/>
            <p:cNvSpPr txBox="1"/>
            <p:nvPr/>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sp>
          <p:nvSpPr>
            <p:cNvPr id="59" name="Rectangle 58"/>
            <p:cNvSpPr/>
            <p:nvPr/>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18"/>
          <p:cNvSpPr/>
          <p:nvPr/>
        </p:nvSpPr>
        <p:spPr>
          <a:xfrm>
            <a:off x="406773" y="836640"/>
            <a:ext cx="8568925" cy="360050"/>
          </a:xfrm>
          <a:prstGeom prst="rect">
            <a:avLst/>
          </a:prstGeom>
          <a:solidFill>
            <a:srgbClr val="00A3A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TOP 10 PERMANENT MEASURES IMPLEMENTED IN 2015</a:t>
            </a:r>
          </a:p>
        </p:txBody>
      </p:sp>
      <p:grpSp>
        <p:nvGrpSpPr>
          <p:cNvPr id="20" name="Groupe 37"/>
          <p:cNvGrpSpPr/>
          <p:nvPr/>
        </p:nvGrpSpPr>
        <p:grpSpPr>
          <a:xfrm>
            <a:off x="415154" y="1268700"/>
            <a:ext cx="6965236" cy="3863400"/>
            <a:chOff x="415154" y="1268700"/>
            <a:chExt cx="6965236" cy="3863400"/>
          </a:xfrm>
        </p:grpSpPr>
        <p:sp>
          <p:nvSpPr>
            <p:cNvPr id="21" name="Rectangle 20"/>
            <p:cNvSpPr/>
            <p:nvPr/>
          </p:nvSpPr>
          <p:spPr>
            <a:xfrm>
              <a:off x="415154" y="1268700"/>
              <a:ext cx="6389156" cy="334910"/>
            </a:xfrm>
            <a:prstGeom prst="rect">
              <a:avLst/>
            </a:prstGeom>
            <a:solidFill>
              <a:srgbClr val="BFDAD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tx1"/>
                  </a:solidFill>
                  <a:latin typeface="Arial" panose="020B0604020202020204" pitchFamily="34" charset="0"/>
                  <a:cs typeface="Arial" panose="020B0604020202020204" pitchFamily="34" charset="0"/>
                </a:rPr>
                <a:t>Improvement of bicycle network</a:t>
              </a:r>
            </a:p>
          </p:txBody>
        </p:sp>
        <p:sp>
          <p:nvSpPr>
            <p:cNvPr id="22" name="Rectangle 21"/>
            <p:cNvSpPr/>
            <p:nvPr/>
          </p:nvSpPr>
          <p:spPr>
            <a:xfrm>
              <a:off x="415154" y="1653890"/>
              <a:ext cx="5741066" cy="334910"/>
            </a:xfrm>
            <a:prstGeom prst="rect">
              <a:avLst/>
            </a:prstGeom>
            <a:solidFill>
              <a:srgbClr val="BFDAD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tx1"/>
                  </a:solidFill>
                  <a:latin typeface="Arial" panose="020B0604020202020204" pitchFamily="34" charset="0"/>
                  <a:cs typeface="Arial" panose="020B0604020202020204" pitchFamily="34" charset="0"/>
                </a:rPr>
                <a:t>Improvement of infrastructure</a:t>
              </a:r>
            </a:p>
          </p:txBody>
        </p:sp>
        <p:sp>
          <p:nvSpPr>
            <p:cNvPr id="23" name="Rectangle 22"/>
            <p:cNvSpPr/>
            <p:nvPr/>
          </p:nvSpPr>
          <p:spPr>
            <a:xfrm>
              <a:off x="415154" y="2060810"/>
              <a:ext cx="4660916" cy="334910"/>
            </a:xfrm>
            <a:prstGeom prst="rect">
              <a:avLst/>
            </a:prstGeom>
            <a:solidFill>
              <a:srgbClr val="BFDAD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tx1"/>
                  </a:solidFill>
                  <a:latin typeface="Arial" panose="020B0604020202020204" pitchFamily="34" charset="0"/>
                  <a:cs typeface="Arial" panose="020B0604020202020204" pitchFamily="34" charset="0"/>
                </a:rPr>
                <a:t>Improvement of bicycle facilities</a:t>
              </a:r>
            </a:p>
          </p:txBody>
        </p:sp>
        <p:sp>
          <p:nvSpPr>
            <p:cNvPr id="24" name="Rectangle 23"/>
            <p:cNvSpPr/>
            <p:nvPr/>
          </p:nvSpPr>
          <p:spPr>
            <a:xfrm>
              <a:off x="415154" y="2446000"/>
              <a:ext cx="4588906" cy="334910"/>
            </a:xfrm>
            <a:prstGeom prst="rect">
              <a:avLst/>
            </a:prstGeom>
            <a:solidFill>
              <a:srgbClr val="BFDAD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tx1"/>
                  </a:solidFill>
                  <a:latin typeface="Arial" panose="020B0604020202020204" pitchFamily="34" charset="0"/>
                  <a:cs typeface="Arial" panose="020B0604020202020204" pitchFamily="34" charset="0"/>
                </a:rPr>
                <a:t>Launch of awareness-raising campaigns</a:t>
              </a:r>
            </a:p>
          </p:txBody>
        </p:sp>
        <p:sp>
          <p:nvSpPr>
            <p:cNvPr id="25" name="Rectangle 24"/>
            <p:cNvSpPr/>
            <p:nvPr/>
          </p:nvSpPr>
          <p:spPr>
            <a:xfrm>
              <a:off x="4932050" y="2446000"/>
              <a:ext cx="619976" cy="3349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321</a:t>
              </a:r>
            </a:p>
          </p:txBody>
        </p:sp>
        <p:sp>
          <p:nvSpPr>
            <p:cNvPr id="26" name="Rectangle 25"/>
            <p:cNvSpPr/>
            <p:nvPr/>
          </p:nvSpPr>
          <p:spPr>
            <a:xfrm>
              <a:off x="415154" y="2831190"/>
              <a:ext cx="3652776" cy="334910"/>
            </a:xfrm>
            <a:prstGeom prst="rect">
              <a:avLst/>
            </a:prstGeom>
            <a:solidFill>
              <a:srgbClr val="BFDAD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tx1"/>
                  </a:solidFill>
                  <a:latin typeface="Arial" panose="020B0604020202020204" pitchFamily="34" charset="0"/>
                  <a:cs typeface="Arial" panose="020B0604020202020204" pitchFamily="34" charset="0"/>
                </a:rPr>
                <a:t>Speed reductions programmes</a:t>
              </a:r>
            </a:p>
          </p:txBody>
        </p:sp>
        <p:sp>
          <p:nvSpPr>
            <p:cNvPr id="27" name="Rectangle 26"/>
            <p:cNvSpPr/>
            <p:nvPr/>
          </p:nvSpPr>
          <p:spPr>
            <a:xfrm>
              <a:off x="4067930" y="2831190"/>
              <a:ext cx="619976" cy="3349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238</a:t>
              </a:r>
            </a:p>
          </p:txBody>
        </p:sp>
        <p:sp>
          <p:nvSpPr>
            <p:cNvPr id="28" name="Rectangle 27"/>
            <p:cNvSpPr/>
            <p:nvPr/>
          </p:nvSpPr>
          <p:spPr>
            <a:xfrm>
              <a:off x="415154" y="3212970"/>
              <a:ext cx="3580766" cy="334910"/>
            </a:xfrm>
            <a:prstGeom prst="rect">
              <a:avLst/>
            </a:prstGeom>
            <a:solidFill>
              <a:srgbClr val="BFDAD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tx1"/>
                  </a:solidFill>
                  <a:latin typeface="Arial" panose="020B0604020202020204" pitchFamily="34" charset="0"/>
                  <a:cs typeface="Arial" panose="020B0604020202020204" pitchFamily="34" charset="0"/>
                </a:rPr>
                <a:t>Creation /enlargement of pedestrian areas</a:t>
              </a:r>
            </a:p>
          </p:txBody>
        </p:sp>
        <p:sp>
          <p:nvSpPr>
            <p:cNvPr id="29" name="Rectangle 28"/>
            <p:cNvSpPr/>
            <p:nvPr/>
          </p:nvSpPr>
          <p:spPr>
            <a:xfrm>
              <a:off x="3923910" y="3212970"/>
              <a:ext cx="619976" cy="3349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233</a:t>
              </a:r>
            </a:p>
          </p:txBody>
        </p:sp>
        <p:sp>
          <p:nvSpPr>
            <p:cNvPr id="30" name="Rectangle 29"/>
            <p:cNvSpPr/>
            <p:nvPr/>
          </p:nvSpPr>
          <p:spPr>
            <a:xfrm>
              <a:off x="415154" y="3598160"/>
              <a:ext cx="3148706" cy="334910"/>
            </a:xfrm>
            <a:prstGeom prst="rect">
              <a:avLst/>
            </a:prstGeom>
            <a:solidFill>
              <a:srgbClr val="BFDAD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tx1"/>
                  </a:solidFill>
                  <a:latin typeface="Arial" panose="020B0604020202020204" pitchFamily="34" charset="0"/>
                  <a:cs typeface="Arial" panose="020B0604020202020204" pitchFamily="34" charset="0"/>
                </a:rPr>
                <a:t>Lowering of pavements</a:t>
              </a:r>
            </a:p>
          </p:txBody>
        </p:sp>
        <p:sp>
          <p:nvSpPr>
            <p:cNvPr id="31" name="Rectangle 30"/>
            <p:cNvSpPr/>
            <p:nvPr/>
          </p:nvSpPr>
          <p:spPr>
            <a:xfrm>
              <a:off x="3491850" y="3598160"/>
              <a:ext cx="619976" cy="3349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194</a:t>
              </a:r>
            </a:p>
          </p:txBody>
        </p:sp>
        <p:sp>
          <p:nvSpPr>
            <p:cNvPr id="32" name="Rectangle 31"/>
            <p:cNvSpPr/>
            <p:nvPr/>
          </p:nvSpPr>
          <p:spPr>
            <a:xfrm>
              <a:off x="415154" y="4005080"/>
              <a:ext cx="2860666" cy="334910"/>
            </a:xfrm>
            <a:prstGeom prst="rect">
              <a:avLst/>
            </a:prstGeom>
            <a:solidFill>
              <a:srgbClr val="BFDAD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tx1"/>
                  </a:solidFill>
                  <a:latin typeface="Arial" panose="020B0604020202020204" pitchFamily="34" charset="0"/>
                  <a:cs typeface="Arial" panose="020B0604020202020204" pitchFamily="34" charset="0"/>
                </a:rPr>
                <a:t>Enlargement of pavements</a:t>
              </a:r>
            </a:p>
          </p:txBody>
        </p:sp>
        <p:sp>
          <p:nvSpPr>
            <p:cNvPr id="33" name="Rectangle 32"/>
            <p:cNvSpPr/>
            <p:nvPr/>
          </p:nvSpPr>
          <p:spPr>
            <a:xfrm>
              <a:off x="3203810" y="4005080"/>
              <a:ext cx="619976" cy="3349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188</a:t>
              </a:r>
            </a:p>
          </p:txBody>
        </p:sp>
        <p:sp>
          <p:nvSpPr>
            <p:cNvPr id="34" name="Rectangle 33"/>
            <p:cNvSpPr/>
            <p:nvPr/>
          </p:nvSpPr>
          <p:spPr>
            <a:xfrm>
              <a:off x="415154" y="4390270"/>
              <a:ext cx="2356596" cy="334910"/>
            </a:xfrm>
            <a:prstGeom prst="rect">
              <a:avLst/>
            </a:prstGeom>
            <a:solidFill>
              <a:srgbClr val="BFDAD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tx1"/>
                  </a:solidFill>
                  <a:latin typeface="Arial" panose="020B0604020202020204" pitchFamily="34" charset="0"/>
                  <a:cs typeface="Arial" panose="020B0604020202020204" pitchFamily="34" charset="0"/>
                </a:rPr>
                <a:t>Removal of barriers</a:t>
              </a:r>
            </a:p>
          </p:txBody>
        </p:sp>
        <p:sp>
          <p:nvSpPr>
            <p:cNvPr id="35" name="Rectangle 34"/>
            <p:cNvSpPr/>
            <p:nvPr/>
          </p:nvSpPr>
          <p:spPr>
            <a:xfrm>
              <a:off x="2727854" y="4390270"/>
              <a:ext cx="619976" cy="3349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164</a:t>
              </a:r>
            </a:p>
          </p:txBody>
        </p:sp>
        <p:sp>
          <p:nvSpPr>
            <p:cNvPr id="36" name="Rectangle 35"/>
            <p:cNvSpPr/>
            <p:nvPr/>
          </p:nvSpPr>
          <p:spPr>
            <a:xfrm>
              <a:off x="415154" y="4797190"/>
              <a:ext cx="1996546" cy="334910"/>
            </a:xfrm>
            <a:prstGeom prst="rect">
              <a:avLst/>
            </a:prstGeom>
            <a:solidFill>
              <a:srgbClr val="BFDAD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latin typeface="Arial" panose="020B0604020202020204" pitchFamily="34" charset="0"/>
                  <a:cs typeface="Arial" panose="020B0604020202020204" pitchFamily="34" charset="0"/>
                </a:rPr>
                <a:t>E</a:t>
              </a:r>
              <a:r>
                <a:rPr lang="en-GB" sz="1400" dirty="0" smtClean="0">
                  <a:solidFill>
                    <a:schemeClr val="tx1"/>
                  </a:solidFill>
                  <a:latin typeface="Arial" panose="020B0604020202020204" pitchFamily="34" charset="0"/>
                  <a:cs typeface="Arial" panose="020B0604020202020204" pitchFamily="34" charset="0"/>
                </a:rPr>
                <a:t>ducation materials</a:t>
              </a:r>
            </a:p>
          </p:txBody>
        </p:sp>
        <p:sp>
          <p:nvSpPr>
            <p:cNvPr id="37" name="Rectangle 36"/>
            <p:cNvSpPr/>
            <p:nvPr/>
          </p:nvSpPr>
          <p:spPr>
            <a:xfrm>
              <a:off x="2367804" y="4797190"/>
              <a:ext cx="619976" cy="3349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159</a:t>
              </a:r>
            </a:p>
          </p:txBody>
        </p:sp>
        <p:sp>
          <p:nvSpPr>
            <p:cNvPr id="38" name="Rectangle 37"/>
            <p:cNvSpPr/>
            <p:nvPr/>
          </p:nvSpPr>
          <p:spPr>
            <a:xfrm>
              <a:off x="6760414" y="1268700"/>
              <a:ext cx="619976" cy="3349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393</a:t>
              </a:r>
            </a:p>
          </p:txBody>
        </p:sp>
        <p:sp>
          <p:nvSpPr>
            <p:cNvPr id="39" name="Rectangle 38"/>
            <p:cNvSpPr/>
            <p:nvPr/>
          </p:nvSpPr>
          <p:spPr>
            <a:xfrm>
              <a:off x="6112324" y="1653890"/>
              <a:ext cx="619976" cy="3349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369</a:t>
              </a:r>
            </a:p>
          </p:txBody>
        </p:sp>
        <p:sp>
          <p:nvSpPr>
            <p:cNvPr id="40" name="Rectangle 39"/>
            <p:cNvSpPr/>
            <p:nvPr/>
          </p:nvSpPr>
          <p:spPr>
            <a:xfrm>
              <a:off x="5032174" y="2035670"/>
              <a:ext cx="619976" cy="3349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326</a:t>
              </a:r>
            </a:p>
          </p:txBody>
        </p:sp>
      </p:grpSp>
      <p:pic>
        <p:nvPicPr>
          <p:cNvPr id="41" name="Picture 4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7430" y="5323523"/>
            <a:ext cx="2571593" cy="265777"/>
          </a:xfrm>
          <a:prstGeom prst="rect">
            <a:avLst/>
          </a:prstGeom>
        </p:spPr>
      </p:pic>
      <p:sp>
        <p:nvSpPr>
          <p:cNvPr id="42" name="TextBox 41"/>
          <p:cNvSpPr txBox="1"/>
          <p:nvPr/>
        </p:nvSpPr>
        <p:spPr>
          <a:xfrm>
            <a:off x="353194" y="5274186"/>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pic>
        <p:nvPicPr>
          <p:cNvPr id="43" name="Picture 42"/>
          <p:cNvPicPr>
            <a:picLocks noChangeAspect="1"/>
          </p:cNvPicPr>
          <p:nvPr/>
        </p:nvPicPr>
        <p:blipFill>
          <a:blip r:embed="rId7" cstate="print"/>
          <a:stretch>
            <a:fillRect/>
          </a:stretch>
        </p:blipFill>
        <p:spPr>
          <a:xfrm>
            <a:off x="8060788" y="5916016"/>
            <a:ext cx="694706" cy="517624"/>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Tree>
    <p:extLst>
      <p:ext uri="{BB962C8B-B14F-4D97-AF65-F5344CB8AC3E}">
        <p14:creationId xmlns:p14="http://schemas.microsoft.com/office/powerpoint/2010/main" xmlns="" val="3205179686"/>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2643"/>
          <a:stretch/>
        </p:blipFill>
        <p:spPr bwMode="auto">
          <a:xfrm>
            <a:off x="-19885" y="1700760"/>
            <a:ext cx="9163885" cy="4365479"/>
          </a:xfrm>
          <a:prstGeom prst="rect">
            <a:avLst/>
          </a:prstGeom>
          <a:noFill/>
          <a:ln>
            <a:noFill/>
          </a:ln>
          <a:effectLst>
            <a:softEdge rad="63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1" name="TextBox 30"/>
          <p:cNvSpPr txBox="1"/>
          <p:nvPr/>
        </p:nvSpPr>
        <p:spPr>
          <a:xfrm>
            <a:off x="-36640" y="1768180"/>
            <a:ext cx="2646878" cy="1862048"/>
          </a:xfrm>
          <a:prstGeom prst="rect">
            <a:avLst/>
          </a:prstGeom>
          <a:noFill/>
        </p:spPr>
        <p:txBody>
          <a:bodyPr wrap="none" rtlCol="0">
            <a:spAutoFit/>
          </a:bodyPr>
          <a:lstStyle/>
          <a:p>
            <a:r>
              <a:rPr lang="en-US" sz="115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177</a:t>
            </a:r>
          </a:p>
        </p:txBody>
      </p:sp>
      <p:sp>
        <p:nvSpPr>
          <p:cNvPr id="32" name="TextBox 31"/>
          <p:cNvSpPr txBox="1"/>
          <p:nvPr/>
        </p:nvSpPr>
        <p:spPr>
          <a:xfrm>
            <a:off x="206226" y="3071882"/>
            <a:ext cx="3020379" cy="1015663"/>
          </a:xfrm>
          <a:prstGeom prst="rect">
            <a:avLst/>
          </a:prstGeom>
          <a:noFill/>
        </p:spPr>
        <p:txBody>
          <a:bodyPr wrap="none" rtlCol="0">
            <a:spAutoFit/>
          </a:bodyPr>
          <a:lstStyle/>
          <a:p>
            <a:r>
              <a:rPr lang="en-U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registered</a:t>
            </a:r>
            <a:endParaRPr lang="en-US" sz="4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4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MOBILITY</a:t>
            </a:r>
            <a:r>
              <a:rPr lang="en-US" sz="2400"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ACTIONS</a:t>
            </a:r>
            <a:endParaRPr lang="en-US" sz="500"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4" name="TextBox 33"/>
          <p:cNvSpPr txBox="1"/>
          <p:nvPr/>
        </p:nvSpPr>
        <p:spPr>
          <a:xfrm>
            <a:off x="179390" y="3833801"/>
            <a:ext cx="1326004" cy="1323439"/>
          </a:xfrm>
          <a:prstGeom prst="rect">
            <a:avLst/>
          </a:prstGeom>
          <a:noFill/>
        </p:spPr>
        <p:txBody>
          <a:bodyPr wrap="none" rtlCol="0">
            <a:spAutoFit/>
          </a:bodyPr>
          <a:lstStyle/>
          <a:p>
            <a:r>
              <a:rPr lang="en-US" sz="8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22</a:t>
            </a:r>
          </a:p>
        </p:txBody>
      </p:sp>
      <p:sp>
        <p:nvSpPr>
          <p:cNvPr id="35" name="TextBox 34"/>
          <p:cNvSpPr txBox="1"/>
          <p:nvPr/>
        </p:nvSpPr>
        <p:spPr>
          <a:xfrm>
            <a:off x="193950" y="4767585"/>
            <a:ext cx="1338828" cy="400110"/>
          </a:xfrm>
          <a:prstGeom prst="rect">
            <a:avLst/>
          </a:prstGeom>
          <a:noFill/>
        </p:spPr>
        <p:txBody>
          <a:bodyPr wrap="none" rtlCol="0">
            <a:spAutoFit/>
          </a:bodyPr>
          <a:lstStyle/>
          <a:p>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countries</a:t>
            </a:r>
            <a:endParaRPr lang="en-US" sz="3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36" name="Group 35"/>
          <p:cNvGrpSpPr/>
          <p:nvPr/>
        </p:nvGrpSpPr>
        <p:grpSpPr>
          <a:xfrm>
            <a:off x="-4" y="5210243"/>
            <a:ext cx="9144004" cy="1647757"/>
            <a:chOff x="-4" y="5210243"/>
            <a:chExt cx="9144004" cy="1647757"/>
          </a:xfrm>
        </p:grpSpPr>
        <p:pic>
          <p:nvPicPr>
            <p:cNvPr id="37" name="Picture 2" descr="M:\Projects Mobility Forum\EMW\2015-2017\3 - Support to EMW activities\EMW Communication Toolkit\Toolkit\POWERPOINT\Links\footer-landscape-bleed blank.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38" name="TextBox 37"/>
            <p:cNvSpPr txBox="1"/>
            <p:nvPr/>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39" name="TextBox 38"/>
            <p:cNvSpPr txBox="1"/>
            <p:nvPr/>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40" name="Picture 2" descr="http://vignette1.wikia.nocookie.net/dusktilldawn/images/1/1a/Twitter_logo.png/revision/latest?cb=2014050721083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TextBox 40"/>
            <p:cNvSpPr txBox="1"/>
            <p:nvPr/>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sp>
          <p:nvSpPr>
            <p:cNvPr id="42" name="Rectangle 41"/>
            <p:cNvSpPr/>
            <p:nvPr/>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3" name="Right Arrow 42"/>
          <p:cNvSpPr/>
          <p:nvPr/>
        </p:nvSpPr>
        <p:spPr>
          <a:xfrm rot="5400000">
            <a:off x="3822979" y="-738780"/>
            <a:ext cx="1477921" cy="4196701"/>
          </a:xfrm>
          <a:prstGeom prst="rightArrow">
            <a:avLst>
              <a:gd name="adj1" fmla="val 50000"/>
              <a:gd name="adj2" fmla="val 53033"/>
            </a:avLst>
          </a:prstGeom>
          <a:solidFill>
            <a:srgbClr val="FFFFFF">
              <a:alpha val="85098"/>
            </a:srgbClr>
          </a:solidFill>
          <a:ln>
            <a:solidFill>
              <a:srgbClr val="BCDCF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44" name="Picture 10" descr="C:\Users\JCAB\Desktop\DoTheRightMix_logo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067930" y="1030899"/>
            <a:ext cx="959263" cy="453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 name="TextBox 44"/>
          <p:cNvSpPr txBox="1"/>
          <p:nvPr/>
        </p:nvSpPr>
        <p:spPr>
          <a:xfrm>
            <a:off x="3550988" y="692620"/>
            <a:ext cx="1957142"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Heritage from</a:t>
            </a:r>
            <a:endParaRPr lang="en-US" sz="1600" u="sng" dirty="0">
              <a:latin typeface="Arial" panose="020B0604020202020204" pitchFamily="34" charset="0"/>
              <a:cs typeface="Arial" panose="020B0604020202020204" pitchFamily="34" charset="0"/>
            </a:endParaRPr>
          </a:p>
        </p:txBody>
      </p:sp>
      <p:sp>
        <p:nvSpPr>
          <p:cNvPr id="17" name="TextBox 16"/>
          <p:cNvSpPr txBox="1"/>
          <p:nvPr/>
        </p:nvSpPr>
        <p:spPr>
          <a:xfrm>
            <a:off x="3550988" y="1412720"/>
            <a:ext cx="1957142"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NEW feature!</a:t>
            </a:r>
            <a:endParaRPr lang="en-US" sz="1600" u="sng"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7430" y="5323523"/>
            <a:ext cx="2571593" cy="265777"/>
          </a:xfrm>
          <a:prstGeom prst="rect">
            <a:avLst/>
          </a:prstGeom>
        </p:spPr>
      </p:pic>
      <p:sp>
        <p:nvSpPr>
          <p:cNvPr id="19" name="TextBox 18"/>
          <p:cNvSpPr txBox="1"/>
          <p:nvPr/>
        </p:nvSpPr>
        <p:spPr>
          <a:xfrm>
            <a:off x="353194" y="5274186"/>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7" cstate="print"/>
          <a:stretch>
            <a:fillRect/>
          </a:stretch>
        </p:blipFill>
        <p:spPr>
          <a:xfrm>
            <a:off x="8060788" y="5916016"/>
            <a:ext cx="694706" cy="517624"/>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Tree>
    <p:extLst>
      <p:ext uri="{BB962C8B-B14F-4D97-AF65-F5344CB8AC3E}">
        <p14:creationId xmlns:p14="http://schemas.microsoft.com/office/powerpoint/2010/main" xmlns="" val="3142015763"/>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58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410" y="841023"/>
            <a:ext cx="4144786" cy="42485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79403" y="841022"/>
            <a:ext cx="4309393" cy="42485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2" descr="M:\Projects Mobility Forum\EMW\2015-2017\3 - Support to EMW activities\EMW Communication Toolkit\Toolkit\POWERPOINT\Links\logo-EuMobWeek.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4" y="5210243"/>
            <a:ext cx="9144004" cy="1647757"/>
            <a:chOff x="-4" y="5210243"/>
            <a:chExt cx="9144004" cy="1647757"/>
          </a:xfrm>
        </p:grpSpPr>
        <p:pic>
          <p:nvPicPr>
            <p:cNvPr id="9" name="Picture 2" descr="M:\Projects Mobility Forum\EMW\2015-2017\3 - Support to EMW activities\EMW Communication Toolkit\Toolkit\POWERPOINT\Links\footer-landscape-bleed blank.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11" name="TextBox 10"/>
            <p:cNvSpPr txBox="1"/>
            <p:nvPr/>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12" name="Picture 2" descr="http://vignette1.wikia.nocookie.net/dusktilldawn/images/1/1a/Twitter_logo.png/revision/latest?cb=2014050721083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sp>
          <p:nvSpPr>
            <p:cNvPr id="14" name="Rectangle 13"/>
            <p:cNvSpPr/>
            <p:nvPr/>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5" name="Picture 14"/>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67430" y="5323523"/>
            <a:ext cx="2571593" cy="265777"/>
          </a:xfrm>
          <a:prstGeom prst="rect">
            <a:avLst/>
          </a:prstGeom>
        </p:spPr>
      </p:pic>
      <p:sp>
        <p:nvSpPr>
          <p:cNvPr id="16" name="TextBox 15"/>
          <p:cNvSpPr txBox="1"/>
          <p:nvPr/>
        </p:nvSpPr>
        <p:spPr>
          <a:xfrm>
            <a:off x="353194" y="5274186"/>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8" cstate="print"/>
          <a:stretch>
            <a:fillRect/>
          </a:stretch>
        </p:blipFill>
        <p:spPr>
          <a:xfrm>
            <a:off x="8060788" y="5916016"/>
            <a:ext cx="694706" cy="517624"/>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Tree>
    <p:extLst>
      <p:ext uri="{BB962C8B-B14F-4D97-AF65-F5344CB8AC3E}">
        <p14:creationId xmlns:p14="http://schemas.microsoft.com/office/powerpoint/2010/main" xmlns="" val="2303080876"/>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Placeholder 1"/>
          <p:cNvSpPr txBox="1">
            <a:spLocks/>
          </p:cNvSpPr>
          <p:nvPr/>
        </p:nvSpPr>
        <p:spPr>
          <a:xfrm>
            <a:off x="1808216" y="2144080"/>
            <a:ext cx="5552390" cy="1023619"/>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000" b="1" kern="1200" cap="all"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6600" dirty="0" smtClean="0">
                <a:solidFill>
                  <a:schemeClr val="bg1">
                    <a:lumMod val="75000"/>
                  </a:schemeClr>
                </a:solidFill>
                <a:latin typeface="Arial Black" panose="020B0A04020102020204" pitchFamily="34" charset="0"/>
              </a:rPr>
              <a:t>3 PILLARS</a:t>
            </a:r>
            <a:endParaRPr lang="en-US" sz="6600" dirty="0">
              <a:solidFill>
                <a:schemeClr val="bg1">
                  <a:lumMod val="75000"/>
                </a:schemeClr>
              </a:solidFill>
              <a:latin typeface="Arial Black" panose="020B0A04020102020204" pitchFamily="34" charset="0"/>
            </a:endParaRPr>
          </a:p>
        </p:txBody>
      </p:sp>
      <p:sp>
        <p:nvSpPr>
          <p:cNvPr id="5" name="TextBox 4"/>
          <p:cNvSpPr txBox="1"/>
          <p:nvPr/>
        </p:nvSpPr>
        <p:spPr>
          <a:xfrm>
            <a:off x="611449" y="5661310"/>
            <a:ext cx="1989647" cy="253916"/>
          </a:xfrm>
          <a:prstGeom prst="rect">
            <a:avLst/>
          </a:prstGeom>
          <a:noFill/>
        </p:spPr>
        <p:txBody>
          <a:bodyPr wrap="none" rtlCol="0">
            <a:spAutoFit/>
          </a:bodyPr>
          <a:lstStyle/>
          <a:p>
            <a:r>
              <a:rPr lang="en-US" sz="1050" dirty="0" smtClean="0">
                <a:solidFill>
                  <a:srgbClr val="575756"/>
                </a:solidFill>
                <a:latin typeface="Arial" panose="020B0604020202020204" pitchFamily="34" charset="0"/>
                <a:cs typeface="Arial" panose="020B0604020202020204" pitchFamily="34" charset="0"/>
              </a:rPr>
              <a:t>#</a:t>
            </a:r>
            <a:r>
              <a:rPr lang="en-US" sz="1050" b="1" dirty="0" smtClean="0">
                <a:solidFill>
                  <a:srgbClr val="575756"/>
                </a:solidFill>
                <a:latin typeface="Arial" panose="020B0604020202020204" pitchFamily="34" charset="0"/>
                <a:cs typeface="Arial" panose="020B0604020202020204" pitchFamily="34" charset="0"/>
              </a:rPr>
              <a:t>mobility</a:t>
            </a:r>
            <a:r>
              <a:rPr lang="en-US" sz="1050" dirty="0" smtClean="0">
                <a:solidFill>
                  <a:srgbClr val="575756"/>
                </a:solidFill>
                <a:latin typeface="Arial" panose="020B0604020202020204" pitchFamily="34" charset="0"/>
                <a:cs typeface="Arial" panose="020B0604020202020204" pitchFamily="34" charset="0"/>
              </a:rPr>
              <a:t>week #</a:t>
            </a:r>
            <a:r>
              <a:rPr lang="en-US" sz="1050" b="1" dirty="0" err="1" smtClean="0">
                <a:solidFill>
                  <a:srgbClr val="575756"/>
                </a:solidFill>
                <a:latin typeface="Arial" panose="020B0604020202020204" pitchFamily="34" charset="0"/>
                <a:cs typeface="Arial" panose="020B0604020202020204" pitchFamily="34" charset="0"/>
              </a:rPr>
              <a:t>local</a:t>
            </a:r>
            <a:r>
              <a:rPr lang="en-US" sz="1050" dirty="0" err="1" smtClean="0">
                <a:solidFill>
                  <a:srgbClr val="575756"/>
                </a:solidFill>
                <a:latin typeface="Arial" panose="020B0604020202020204" pitchFamily="34" charset="0"/>
                <a:cs typeface="Arial" panose="020B0604020202020204" pitchFamily="34" charset="0"/>
              </a:rPr>
              <a:t>hashtag</a:t>
            </a:r>
            <a:endParaRPr lang="en-US" sz="1050" dirty="0">
              <a:solidFill>
                <a:srgbClr val="575756"/>
              </a:solidFill>
              <a:latin typeface="Arial" panose="020B0604020202020204" pitchFamily="34" charset="0"/>
              <a:cs typeface="Arial" panose="020B0604020202020204" pitchFamily="34" charset="0"/>
            </a:endParaRPr>
          </a:p>
        </p:txBody>
      </p:sp>
      <p:pic>
        <p:nvPicPr>
          <p:cNvPr id="6" name="Picture 2" descr="http://vignette1.wikia.nocookie.net/dusktilldawn/images/1/1a/Twitter_logo.png/revision/latest?cb=2014050721083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04441"/>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384848" y="5229250"/>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sp>
        <p:nvSpPr>
          <p:cNvPr id="12" name="TextBox 11"/>
          <p:cNvSpPr txBox="1"/>
          <p:nvPr/>
        </p:nvSpPr>
        <p:spPr>
          <a:xfrm>
            <a:off x="403381" y="5452974"/>
            <a:ext cx="1609736" cy="253916"/>
          </a:xfrm>
          <a:prstGeom prst="rect">
            <a:avLst/>
          </a:prstGeom>
          <a:noFill/>
        </p:spPr>
        <p:txBody>
          <a:bodyPr wrap="none" rtlCol="0">
            <a:spAutoFit/>
          </a:bodyPr>
          <a:lstStyle/>
          <a:p>
            <a:r>
              <a:rPr lang="en-GB" sz="1050" b="1" i="1" dirty="0" smtClean="0">
                <a:solidFill>
                  <a:srgbClr val="164194"/>
                </a:solidFill>
                <a:latin typeface="Arial" panose="020B0604020202020204" pitchFamily="34" charset="0"/>
                <a:cs typeface="Arial" panose="020B0604020202020204" pitchFamily="34" charset="0"/>
              </a:rPr>
              <a:t>www.mobilityweek.eu</a:t>
            </a:r>
            <a:endParaRPr lang="en-GB" sz="1050" b="1" i="1" dirty="0">
              <a:solidFill>
                <a:srgbClr val="164194"/>
              </a:solidFill>
              <a:latin typeface="Arial" panose="020B0604020202020204" pitchFamily="34" charset="0"/>
              <a:cs typeface="Arial" panose="020B0604020202020204" pitchFamily="34" charset="0"/>
            </a:endParaRPr>
          </a:p>
        </p:txBody>
      </p:sp>
      <p:sp>
        <p:nvSpPr>
          <p:cNvPr id="13" name="TextBox 12"/>
          <p:cNvSpPr txBox="1"/>
          <p:nvPr/>
        </p:nvSpPr>
        <p:spPr>
          <a:xfrm>
            <a:off x="452556" y="168813"/>
            <a:ext cx="3039294" cy="307777"/>
          </a:xfrm>
          <a:prstGeom prst="rect">
            <a:avLst/>
          </a:prstGeom>
          <a:noFill/>
        </p:spPr>
        <p:txBody>
          <a:bodyPr wrap="none" lIns="0" tIns="0" rIns="0" bIns="0" rtlCol="0">
            <a:spAutoFit/>
          </a:bodyPr>
          <a:lstStyle/>
          <a:p>
            <a:r>
              <a:rPr lang="en-GB" sz="2000" spc="-150" dirty="0" smtClean="0">
                <a:solidFill>
                  <a:srgbClr val="164194"/>
                </a:solidFill>
                <a:latin typeface="Arial" panose="020B0604020202020204" pitchFamily="34" charset="0"/>
                <a:cs typeface="Arial" panose="020B0604020202020204" pitchFamily="34" charset="0"/>
              </a:rPr>
              <a:t>EUROPEAN</a:t>
            </a:r>
            <a:r>
              <a:rPr lang="en-GB" sz="2000" b="1" spc="-150" dirty="0" smtClean="0">
                <a:solidFill>
                  <a:srgbClr val="164194"/>
                </a:solidFill>
                <a:latin typeface="Arial" panose="020B0604020202020204" pitchFamily="34" charset="0"/>
                <a:cs typeface="Arial" panose="020B0604020202020204" pitchFamily="34" charset="0"/>
              </a:rPr>
              <a:t>MOBILITY</a:t>
            </a:r>
            <a:r>
              <a:rPr lang="en-GB" sz="2000" spc="-150" dirty="0" smtClean="0">
                <a:solidFill>
                  <a:srgbClr val="164194"/>
                </a:solidFill>
                <a:latin typeface="Arial" panose="020B0604020202020204" pitchFamily="34" charset="0"/>
                <a:cs typeface="Arial" panose="020B0604020202020204" pitchFamily="34" charset="0"/>
              </a:rPr>
              <a:t>WEEK</a:t>
            </a:r>
            <a:endParaRPr lang="en-GB" sz="2000" spc="-150" dirty="0">
              <a:solidFill>
                <a:srgbClr val="164194"/>
              </a:solidFill>
              <a:latin typeface="Arial" panose="020B0604020202020204" pitchFamily="34" charset="0"/>
              <a:cs typeface="Arial" panose="020B0604020202020204" pitchFamily="34" charset="0"/>
            </a:endParaRPr>
          </a:p>
        </p:txBody>
      </p:sp>
      <p:sp>
        <p:nvSpPr>
          <p:cNvPr id="14" name="TextBox 13"/>
          <p:cNvSpPr txBox="1"/>
          <p:nvPr/>
        </p:nvSpPr>
        <p:spPr>
          <a:xfrm>
            <a:off x="435823" y="404580"/>
            <a:ext cx="1383392" cy="184666"/>
          </a:xfrm>
          <a:prstGeom prst="rect">
            <a:avLst/>
          </a:prstGeom>
          <a:noFill/>
        </p:spPr>
        <p:txBody>
          <a:bodyPr wrap="none" lIns="0" tIns="0" rIns="0" bIns="0" rtlCol="0">
            <a:spAutoFit/>
          </a:bodyPr>
          <a:lstStyle/>
          <a:p>
            <a:r>
              <a:rPr lang="en-GB" sz="1200" dirty="0" smtClean="0">
                <a:solidFill>
                  <a:srgbClr val="164194"/>
                </a:solidFill>
                <a:latin typeface="Arial" panose="020B0604020202020204" pitchFamily="34" charset="0"/>
                <a:cs typeface="Arial" panose="020B0604020202020204" pitchFamily="34" charset="0"/>
              </a:rPr>
              <a:t>16-22 SEPTEMBER</a:t>
            </a:r>
            <a:endParaRPr lang="en-GB" sz="1200" dirty="0">
              <a:solidFill>
                <a:srgbClr val="164194"/>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
        <p:nvSpPr>
          <p:cNvPr id="21" name="Down Arrow 9"/>
          <p:cNvSpPr>
            <a:spLocks noChangeArrowheads="1"/>
          </p:cNvSpPr>
          <p:nvPr/>
        </p:nvSpPr>
        <p:spPr bwMode="auto">
          <a:xfrm>
            <a:off x="1383347" y="2420408"/>
            <a:ext cx="701675" cy="560387"/>
          </a:xfrm>
          <a:prstGeom prst="downArrow">
            <a:avLst>
              <a:gd name="adj1" fmla="val 50000"/>
              <a:gd name="adj2" fmla="val 50000"/>
            </a:avLst>
          </a:prstGeom>
          <a:solidFill>
            <a:schemeClr val="accent1"/>
          </a:solidFill>
          <a:ln w="9525" algn="ctr">
            <a:solidFill>
              <a:schemeClr val="tx1"/>
            </a:solid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742950" indent="-285750">
              <a:defRPr sz="2400">
                <a:solidFill>
                  <a:schemeClr val="tx1"/>
                </a:solidFill>
                <a:latin typeface="Tahoma" panose="020B0604030504040204" pitchFamily="34" charset="0"/>
                <a:ea typeface="ＭＳ Ｐゴシック" panose="020B0600070205080204" pitchFamily="34" charset="-128"/>
              </a:defRPr>
            </a:lvl2pPr>
            <a:lvl3pPr marL="1143000" indent="-228600">
              <a:defRPr sz="2400">
                <a:solidFill>
                  <a:schemeClr val="tx1"/>
                </a:solidFill>
                <a:latin typeface="Tahoma" panose="020B0604030504040204" pitchFamily="34" charset="0"/>
                <a:ea typeface="ＭＳ Ｐゴシック" panose="020B0600070205080204" pitchFamily="34" charset="-128"/>
              </a:defRPr>
            </a:lvl3pPr>
            <a:lvl4pPr marL="1600200" indent="-228600">
              <a:defRPr sz="2400">
                <a:solidFill>
                  <a:schemeClr val="tx1"/>
                </a:solidFill>
                <a:latin typeface="Tahoma" panose="020B0604030504040204" pitchFamily="34" charset="0"/>
                <a:ea typeface="ＭＳ Ｐゴシック" panose="020B0600070205080204" pitchFamily="34" charset="-128"/>
              </a:defRPr>
            </a:lvl4pPr>
            <a:lvl5pPr marL="2057400" indent="-22860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endParaRPr lang="en-US" altLang="en-US"/>
          </a:p>
        </p:txBody>
      </p:sp>
      <p:sp>
        <p:nvSpPr>
          <p:cNvPr id="22" name="Down Arrow 21"/>
          <p:cNvSpPr>
            <a:spLocks noChangeArrowheads="1"/>
          </p:cNvSpPr>
          <p:nvPr/>
        </p:nvSpPr>
        <p:spPr bwMode="auto">
          <a:xfrm>
            <a:off x="7155495" y="2425170"/>
            <a:ext cx="701675" cy="560388"/>
          </a:xfrm>
          <a:prstGeom prst="downArrow">
            <a:avLst>
              <a:gd name="adj1" fmla="val 50000"/>
              <a:gd name="adj2" fmla="val 50000"/>
            </a:avLst>
          </a:prstGeom>
          <a:solidFill>
            <a:schemeClr val="accent1"/>
          </a:solidFill>
          <a:ln w="9525" algn="ctr">
            <a:solidFill>
              <a:schemeClr val="tx1"/>
            </a:solid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742950" indent="-285750">
              <a:defRPr sz="2400">
                <a:solidFill>
                  <a:schemeClr val="tx1"/>
                </a:solidFill>
                <a:latin typeface="Tahoma" panose="020B0604030504040204" pitchFamily="34" charset="0"/>
                <a:ea typeface="ＭＳ Ｐゴシック" panose="020B0600070205080204" pitchFamily="34" charset="-128"/>
              </a:defRPr>
            </a:lvl2pPr>
            <a:lvl3pPr marL="1143000" indent="-228600">
              <a:defRPr sz="2400">
                <a:solidFill>
                  <a:schemeClr val="tx1"/>
                </a:solidFill>
                <a:latin typeface="Tahoma" panose="020B0604030504040204" pitchFamily="34" charset="0"/>
                <a:ea typeface="ＭＳ Ｐゴシック" panose="020B0600070205080204" pitchFamily="34" charset="-128"/>
              </a:defRPr>
            </a:lvl3pPr>
            <a:lvl4pPr marL="1600200" indent="-228600">
              <a:defRPr sz="2400">
                <a:solidFill>
                  <a:schemeClr val="tx1"/>
                </a:solidFill>
                <a:latin typeface="Tahoma" panose="020B0604030504040204" pitchFamily="34" charset="0"/>
                <a:ea typeface="ＭＳ Ｐゴシック" panose="020B0600070205080204" pitchFamily="34" charset="-128"/>
              </a:defRPr>
            </a:lvl4pPr>
            <a:lvl5pPr marL="2057400" indent="-22860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endParaRPr lang="en-US" altLang="en-US"/>
          </a:p>
        </p:txBody>
      </p:sp>
      <p:sp>
        <p:nvSpPr>
          <p:cNvPr id="23" name="Down Arrow 22"/>
          <p:cNvSpPr>
            <a:spLocks noChangeArrowheads="1"/>
          </p:cNvSpPr>
          <p:nvPr/>
        </p:nvSpPr>
        <p:spPr bwMode="auto">
          <a:xfrm>
            <a:off x="4248322" y="2441045"/>
            <a:ext cx="701675" cy="560387"/>
          </a:xfrm>
          <a:prstGeom prst="downArrow">
            <a:avLst>
              <a:gd name="adj1" fmla="val 50000"/>
              <a:gd name="adj2" fmla="val 50000"/>
            </a:avLst>
          </a:prstGeom>
          <a:solidFill>
            <a:schemeClr val="accent1"/>
          </a:solidFill>
          <a:ln w="9525" algn="ctr">
            <a:solidFill>
              <a:schemeClr val="tx1"/>
            </a:solidFill>
            <a:round/>
            <a:headEnd/>
            <a:tailEnd/>
          </a:ln>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742950" indent="-285750">
              <a:defRPr sz="2400">
                <a:solidFill>
                  <a:schemeClr val="tx1"/>
                </a:solidFill>
                <a:latin typeface="Tahoma" panose="020B0604030504040204" pitchFamily="34" charset="0"/>
                <a:ea typeface="ＭＳ Ｐゴシック" panose="020B0600070205080204" pitchFamily="34" charset="-128"/>
              </a:defRPr>
            </a:lvl2pPr>
            <a:lvl3pPr marL="1143000" indent="-228600">
              <a:defRPr sz="2400">
                <a:solidFill>
                  <a:schemeClr val="tx1"/>
                </a:solidFill>
                <a:latin typeface="Tahoma" panose="020B0604030504040204" pitchFamily="34" charset="0"/>
                <a:ea typeface="ＭＳ Ｐゴシック" panose="020B0600070205080204" pitchFamily="34" charset="-128"/>
              </a:defRPr>
            </a:lvl3pPr>
            <a:lvl4pPr marL="1600200" indent="-228600">
              <a:defRPr sz="2400">
                <a:solidFill>
                  <a:schemeClr val="tx1"/>
                </a:solidFill>
                <a:latin typeface="Tahoma" panose="020B0604030504040204" pitchFamily="34" charset="0"/>
                <a:ea typeface="ＭＳ Ｐゴシック" panose="020B0600070205080204" pitchFamily="34" charset="-128"/>
              </a:defRPr>
            </a:lvl4pPr>
            <a:lvl5pPr marL="2057400" indent="-22860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endParaRPr lang="en-US" altLang="en-US"/>
          </a:p>
        </p:txBody>
      </p:sp>
      <p:pic>
        <p:nvPicPr>
          <p:cNvPr id="24" name="Picture 2"/>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281764" y="3056994"/>
            <a:ext cx="2715654" cy="1977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3"/>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258097" y="3069695"/>
            <a:ext cx="2659578" cy="1994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4"/>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28797" y="3069695"/>
            <a:ext cx="2592288" cy="1944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Rectangle 5"/>
          <p:cNvSpPr>
            <a:spLocks noChangeArrowheads="1"/>
          </p:cNvSpPr>
          <p:nvPr/>
        </p:nvSpPr>
        <p:spPr bwMode="auto">
          <a:xfrm rot="-5400000">
            <a:off x="7713749" y="3883371"/>
            <a:ext cx="2130425"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742950" indent="-285750">
              <a:defRPr sz="2400">
                <a:solidFill>
                  <a:schemeClr val="tx1"/>
                </a:solidFill>
                <a:latin typeface="Tahoma" panose="020B0604030504040204" pitchFamily="34" charset="0"/>
                <a:ea typeface="ＭＳ Ｐゴシック" panose="020B0600070205080204" pitchFamily="34" charset="-128"/>
              </a:defRPr>
            </a:lvl2pPr>
            <a:lvl3pPr marL="1143000" indent="-228600">
              <a:defRPr sz="2400">
                <a:solidFill>
                  <a:schemeClr val="tx1"/>
                </a:solidFill>
                <a:latin typeface="Tahoma" panose="020B0604030504040204" pitchFamily="34" charset="0"/>
                <a:ea typeface="ＭＳ Ｐゴシック" panose="020B0600070205080204" pitchFamily="34" charset="-128"/>
              </a:defRPr>
            </a:lvl3pPr>
            <a:lvl4pPr marL="1600200" indent="-228600">
              <a:defRPr sz="2400">
                <a:solidFill>
                  <a:schemeClr val="tx1"/>
                </a:solidFill>
                <a:latin typeface="Tahoma" panose="020B0604030504040204" pitchFamily="34" charset="0"/>
                <a:ea typeface="ＭＳ Ｐゴシック" panose="020B0600070205080204" pitchFamily="34" charset="-128"/>
              </a:defRPr>
            </a:lvl4pPr>
            <a:lvl5pPr marL="2057400" indent="-22860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buNone/>
            </a:pPr>
            <a:r>
              <a:rPr lang="en-US" altLang="en-US" sz="900" b="0" dirty="0">
                <a:solidFill>
                  <a:schemeClr val="bg1"/>
                </a:solidFill>
              </a:rPr>
              <a:t>Photo credit: </a:t>
            </a:r>
            <a:r>
              <a:rPr lang="en-US" altLang="en-US" sz="900" b="0" dirty="0" err="1">
                <a:solidFill>
                  <a:schemeClr val="bg1"/>
                </a:solidFill>
              </a:rPr>
              <a:t>Josu</a:t>
            </a:r>
            <a:r>
              <a:rPr lang="en-US" altLang="en-US" sz="900" b="0" dirty="0">
                <a:solidFill>
                  <a:schemeClr val="bg1"/>
                </a:solidFill>
              </a:rPr>
              <a:t> </a:t>
            </a:r>
            <a:r>
              <a:rPr lang="en-US" altLang="en-US" sz="900" b="0" dirty="0" err="1">
                <a:solidFill>
                  <a:schemeClr val="bg1"/>
                </a:solidFill>
              </a:rPr>
              <a:t>Ateca</a:t>
            </a:r>
            <a:r>
              <a:rPr lang="en-US" altLang="en-US" sz="900" b="0" dirty="0">
                <a:solidFill>
                  <a:schemeClr val="bg1"/>
                </a:solidFill>
              </a:rPr>
              <a:t> </a:t>
            </a:r>
            <a:r>
              <a:rPr lang="en-US" altLang="en-US" sz="900" b="0" dirty="0" err="1">
                <a:solidFill>
                  <a:schemeClr val="bg1"/>
                </a:solidFill>
              </a:rPr>
              <a:t>Acebo</a:t>
            </a:r>
            <a:endParaRPr lang="en-US" altLang="en-US" sz="900" b="0" dirty="0">
              <a:solidFill>
                <a:schemeClr val="bg1"/>
              </a:solidFill>
            </a:endParaRPr>
          </a:p>
        </p:txBody>
      </p:sp>
      <p:sp>
        <p:nvSpPr>
          <p:cNvPr id="28" name="Rectangle 5"/>
          <p:cNvSpPr>
            <a:spLocks noChangeArrowheads="1"/>
          </p:cNvSpPr>
          <p:nvPr/>
        </p:nvSpPr>
        <p:spPr bwMode="auto">
          <a:xfrm rot="16200000">
            <a:off x="-381244" y="3988754"/>
            <a:ext cx="1861415"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742950" indent="-285750">
              <a:defRPr sz="2400">
                <a:solidFill>
                  <a:schemeClr val="tx1"/>
                </a:solidFill>
                <a:latin typeface="Tahoma" panose="020B0604030504040204" pitchFamily="34" charset="0"/>
                <a:ea typeface="ＭＳ Ｐゴシック" panose="020B0600070205080204" pitchFamily="34" charset="-128"/>
              </a:defRPr>
            </a:lvl2pPr>
            <a:lvl3pPr marL="1143000" indent="-228600">
              <a:defRPr sz="2400">
                <a:solidFill>
                  <a:schemeClr val="tx1"/>
                </a:solidFill>
                <a:latin typeface="Tahoma" panose="020B0604030504040204" pitchFamily="34" charset="0"/>
                <a:ea typeface="ＭＳ Ｐゴシック" panose="020B0600070205080204" pitchFamily="34" charset="-128"/>
              </a:defRPr>
            </a:lvl3pPr>
            <a:lvl4pPr marL="1600200" indent="-228600">
              <a:defRPr sz="2400">
                <a:solidFill>
                  <a:schemeClr val="tx1"/>
                </a:solidFill>
                <a:latin typeface="Tahoma" panose="020B0604030504040204" pitchFamily="34" charset="0"/>
                <a:ea typeface="ＭＳ Ｐゴシック" panose="020B0600070205080204" pitchFamily="34" charset="-128"/>
              </a:defRPr>
            </a:lvl4pPr>
            <a:lvl5pPr marL="2057400" indent="-22860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buNone/>
            </a:pPr>
            <a:r>
              <a:rPr lang="en-US" altLang="en-US" sz="900" b="0" dirty="0">
                <a:solidFill>
                  <a:schemeClr val="bg1"/>
                </a:solidFill>
              </a:rPr>
              <a:t>Photo credit: </a:t>
            </a:r>
            <a:r>
              <a:rPr lang="en-US" altLang="en-US" sz="900" b="0" dirty="0" err="1">
                <a:solidFill>
                  <a:schemeClr val="bg1"/>
                </a:solidFill>
              </a:rPr>
              <a:t>Josu</a:t>
            </a:r>
            <a:r>
              <a:rPr lang="en-US" altLang="en-US" sz="900" b="0" dirty="0">
                <a:solidFill>
                  <a:schemeClr val="bg1"/>
                </a:solidFill>
              </a:rPr>
              <a:t> </a:t>
            </a:r>
            <a:r>
              <a:rPr lang="en-US" altLang="en-US" sz="900" b="0" dirty="0" err="1">
                <a:solidFill>
                  <a:schemeClr val="bg1"/>
                </a:solidFill>
              </a:rPr>
              <a:t>Ateca</a:t>
            </a:r>
            <a:r>
              <a:rPr lang="en-US" altLang="en-US" sz="900" b="0" dirty="0">
                <a:solidFill>
                  <a:schemeClr val="bg1"/>
                </a:solidFill>
              </a:rPr>
              <a:t> </a:t>
            </a:r>
            <a:r>
              <a:rPr lang="en-US" altLang="en-US" sz="900" b="0" dirty="0" err="1">
                <a:solidFill>
                  <a:schemeClr val="bg1"/>
                </a:solidFill>
              </a:rPr>
              <a:t>Acebo</a:t>
            </a:r>
            <a:endParaRPr lang="en-US" altLang="en-US" sz="900" b="0" dirty="0">
              <a:solidFill>
                <a:schemeClr val="bg1"/>
              </a:solidFill>
            </a:endParaRPr>
          </a:p>
        </p:txBody>
      </p:sp>
      <p:sp>
        <p:nvSpPr>
          <p:cNvPr id="29" name="Rectangle 5"/>
          <p:cNvSpPr>
            <a:spLocks noChangeArrowheads="1"/>
          </p:cNvSpPr>
          <p:nvPr/>
        </p:nvSpPr>
        <p:spPr bwMode="auto">
          <a:xfrm>
            <a:off x="4248322" y="4783079"/>
            <a:ext cx="219023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742950" indent="-285750">
              <a:defRPr sz="2400">
                <a:solidFill>
                  <a:schemeClr val="tx1"/>
                </a:solidFill>
                <a:latin typeface="Tahoma" panose="020B0604030504040204" pitchFamily="34" charset="0"/>
                <a:ea typeface="ＭＳ Ｐゴシック" panose="020B0600070205080204" pitchFamily="34" charset="-128"/>
              </a:defRPr>
            </a:lvl2pPr>
            <a:lvl3pPr marL="1143000" indent="-228600">
              <a:defRPr sz="2400">
                <a:solidFill>
                  <a:schemeClr val="tx1"/>
                </a:solidFill>
                <a:latin typeface="Tahoma" panose="020B0604030504040204" pitchFamily="34" charset="0"/>
                <a:ea typeface="ＭＳ Ｐゴシック" panose="020B0600070205080204" pitchFamily="34" charset="-128"/>
              </a:defRPr>
            </a:lvl3pPr>
            <a:lvl4pPr marL="1600200" indent="-228600">
              <a:defRPr sz="2400">
                <a:solidFill>
                  <a:schemeClr val="tx1"/>
                </a:solidFill>
                <a:latin typeface="Tahoma" panose="020B0604030504040204" pitchFamily="34" charset="0"/>
                <a:ea typeface="ＭＳ Ｐゴシック" panose="020B0600070205080204" pitchFamily="34" charset="-128"/>
              </a:defRPr>
            </a:lvl4pPr>
            <a:lvl5pPr marL="2057400" indent="-22860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buNone/>
            </a:pPr>
            <a:r>
              <a:rPr lang="en-US" altLang="en-US" sz="900" b="0" dirty="0">
                <a:solidFill>
                  <a:schemeClr val="bg1"/>
                </a:solidFill>
              </a:rPr>
              <a:t>Photo credit: </a:t>
            </a:r>
            <a:r>
              <a:rPr lang="en-US" altLang="en-US" sz="900" b="0" dirty="0" err="1">
                <a:solidFill>
                  <a:schemeClr val="bg1"/>
                </a:solidFill>
              </a:rPr>
              <a:t>Josu</a:t>
            </a:r>
            <a:r>
              <a:rPr lang="en-US" altLang="en-US" sz="900" b="0" dirty="0">
                <a:solidFill>
                  <a:schemeClr val="bg1"/>
                </a:solidFill>
              </a:rPr>
              <a:t> </a:t>
            </a:r>
            <a:r>
              <a:rPr lang="en-US" altLang="en-US" sz="900" b="0" dirty="0" err="1">
                <a:solidFill>
                  <a:schemeClr val="bg1"/>
                </a:solidFill>
              </a:rPr>
              <a:t>Ateca</a:t>
            </a:r>
            <a:r>
              <a:rPr lang="en-US" altLang="en-US" sz="900" b="0" dirty="0">
                <a:solidFill>
                  <a:schemeClr val="bg1"/>
                </a:solidFill>
              </a:rPr>
              <a:t> </a:t>
            </a:r>
            <a:r>
              <a:rPr lang="en-US" altLang="en-US" sz="900" b="0" dirty="0" err="1">
                <a:solidFill>
                  <a:schemeClr val="bg1"/>
                </a:solidFill>
              </a:rPr>
              <a:t>Acebo</a:t>
            </a:r>
            <a:endParaRPr lang="en-US" altLang="en-US" sz="900" b="0" dirty="0">
              <a:solidFill>
                <a:schemeClr val="bg1"/>
              </a:solidFill>
            </a:endParaRPr>
          </a:p>
        </p:txBody>
      </p:sp>
      <p:pic>
        <p:nvPicPr>
          <p:cNvPr id="30" name="Picture 29"/>
          <p:cNvPicPr>
            <a:picLocks noChangeAspect="1"/>
          </p:cNvPicPr>
          <p:nvPr/>
        </p:nvPicPr>
        <p:blipFill>
          <a:blip r:embed="rId8" cstate="print"/>
          <a:stretch>
            <a:fillRect/>
          </a:stretch>
        </p:blipFill>
        <p:spPr>
          <a:xfrm>
            <a:off x="614489" y="712788"/>
            <a:ext cx="2381250" cy="1666875"/>
          </a:xfrm>
          <a:prstGeom prst="rect">
            <a:avLst/>
          </a:prstGeom>
        </p:spPr>
      </p:pic>
      <p:pic>
        <p:nvPicPr>
          <p:cNvPr id="31" name="Picture 30"/>
          <p:cNvPicPr>
            <a:picLocks noChangeAspect="1"/>
          </p:cNvPicPr>
          <p:nvPr/>
        </p:nvPicPr>
        <p:blipFill>
          <a:blip r:embed="rId9" cstate="print"/>
          <a:stretch>
            <a:fillRect/>
          </a:stretch>
        </p:blipFill>
        <p:spPr>
          <a:xfrm>
            <a:off x="6258097" y="474554"/>
            <a:ext cx="2362200" cy="1847850"/>
          </a:xfrm>
          <a:prstGeom prst="rect">
            <a:avLst/>
          </a:prstGeom>
        </p:spPr>
      </p:pic>
      <p:pic>
        <p:nvPicPr>
          <p:cNvPr id="32" name="Picture 31"/>
          <p:cNvPicPr>
            <a:picLocks noChangeAspect="1"/>
          </p:cNvPicPr>
          <p:nvPr/>
        </p:nvPicPr>
        <p:blipFill>
          <a:blip r:embed="rId10" cstate="print"/>
          <a:stretch>
            <a:fillRect/>
          </a:stretch>
        </p:blipFill>
        <p:spPr>
          <a:xfrm>
            <a:off x="3482021" y="353483"/>
            <a:ext cx="2352675" cy="2066925"/>
          </a:xfrm>
          <a:prstGeom prst="rect">
            <a:avLst/>
          </a:prstGeom>
        </p:spPr>
      </p:pic>
    </p:spTree>
    <p:extLst>
      <p:ext uri="{BB962C8B-B14F-4D97-AF65-F5344CB8AC3E}">
        <p14:creationId xmlns:p14="http://schemas.microsoft.com/office/powerpoint/2010/main" xmlns="" val="60752699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Projects Mobility Forum\EMW\2015-2017\3 - Support to EMW activities\EMW Communication Toolkit\EDGAR ILLUSTRATIONS\EDGARS PNG (transparent background)\Visual09.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6372250" y="2984544"/>
            <a:ext cx="1928946" cy="1660838"/>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3" descr="M:\Projects Mobility Forum\EMW\2015-2017\3 - Support to EMW activities\EMW Communication Toolkit\EDGAR ILLUSTRATIONS\EDGARS PNG (transparent background)\Visual04.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5470" y="2348850"/>
            <a:ext cx="1556457" cy="130490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619590" y="1556740"/>
            <a:ext cx="5856091" cy="1200329"/>
          </a:xfrm>
          <a:prstGeom prst="rect">
            <a:avLst/>
          </a:prstGeom>
          <a:noFill/>
        </p:spPr>
        <p:txBody>
          <a:bodyPr wrap="none" rtlCol="0">
            <a:spAutoFit/>
          </a:bodyPr>
          <a:lstStyle/>
          <a:p>
            <a:pPr algn="ctr"/>
            <a:r>
              <a:rPr lang="en-US" sz="2400" b="1" dirty="0" smtClean="0">
                <a:latin typeface="Arial" panose="020B0604020202020204" pitchFamily="34" charset="0"/>
                <a:cs typeface="Arial" panose="020B0604020202020204" pitchFamily="34" charset="0"/>
              </a:rPr>
              <a:t>The campaign provides an opportunity</a:t>
            </a:r>
          </a:p>
          <a:p>
            <a:pPr algn="ctr"/>
            <a:r>
              <a:rPr lang="en-US" sz="2400" b="1" dirty="0" smtClean="0">
                <a:latin typeface="Arial" panose="020B0604020202020204" pitchFamily="34" charset="0"/>
                <a:cs typeface="Arial" panose="020B0604020202020204" pitchFamily="34" charset="0"/>
              </a:rPr>
              <a:t>for local authorities</a:t>
            </a:r>
          </a:p>
          <a:p>
            <a:pPr algn="ctr"/>
            <a:r>
              <a:rPr lang="en-US" sz="2400" b="1" dirty="0">
                <a:latin typeface="Arial" panose="020B0604020202020204" pitchFamily="34" charset="0"/>
                <a:cs typeface="Arial" panose="020B0604020202020204" pitchFamily="34" charset="0"/>
              </a:rPr>
              <a:t>t</a:t>
            </a:r>
            <a:r>
              <a:rPr lang="en-US" sz="2400" b="1" dirty="0" smtClean="0">
                <a:latin typeface="Arial" panose="020B0604020202020204" pitchFamily="34" charset="0"/>
                <a:cs typeface="Arial" panose="020B0604020202020204" pitchFamily="34" charset="0"/>
              </a:rPr>
              <a:t>o test out pedestrian zones…</a:t>
            </a:r>
            <a:endParaRPr lang="en-US" sz="2400" b="1" dirty="0">
              <a:latin typeface="Arial" panose="020B0604020202020204" pitchFamily="34" charset="0"/>
              <a:cs typeface="Arial" panose="020B0604020202020204" pitchFamily="34" charset="0"/>
            </a:endParaRPr>
          </a:p>
        </p:txBody>
      </p:sp>
      <p:sp>
        <p:nvSpPr>
          <p:cNvPr id="6" name="Parallelogram 5"/>
          <p:cNvSpPr/>
          <p:nvPr/>
        </p:nvSpPr>
        <p:spPr>
          <a:xfrm>
            <a:off x="179390" y="3717040"/>
            <a:ext cx="2016280" cy="270037"/>
          </a:xfrm>
          <a:prstGeom prst="parallelogram">
            <a:avLst>
              <a:gd name="adj" fmla="val 9907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arallelogram 8"/>
          <p:cNvSpPr/>
          <p:nvPr/>
        </p:nvSpPr>
        <p:spPr>
          <a:xfrm>
            <a:off x="-180660" y="4099558"/>
            <a:ext cx="2016280" cy="270037"/>
          </a:xfrm>
          <a:prstGeom prst="parallelogram">
            <a:avLst>
              <a:gd name="adj" fmla="val 9907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arallelogram 9"/>
          <p:cNvSpPr/>
          <p:nvPr/>
        </p:nvSpPr>
        <p:spPr>
          <a:xfrm>
            <a:off x="-468700" y="4509150"/>
            <a:ext cx="2016280" cy="270037"/>
          </a:xfrm>
          <a:prstGeom prst="parallelogram">
            <a:avLst>
              <a:gd name="adj" fmla="val 9907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arallelogram 10"/>
          <p:cNvSpPr/>
          <p:nvPr/>
        </p:nvSpPr>
        <p:spPr>
          <a:xfrm>
            <a:off x="-828750" y="4891668"/>
            <a:ext cx="2016280" cy="270037"/>
          </a:xfrm>
          <a:prstGeom prst="parallelogram">
            <a:avLst>
              <a:gd name="adj" fmla="val 9907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arallelogram 11"/>
          <p:cNvSpPr/>
          <p:nvPr/>
        </p:nvSpPr>
        <p:spPr>
          <a:xfrm rot="10800000" flipV="1">
            <a:off x="4692739" y="4545328"/>
            <a:ext cx="4919961" cy="107841"/>
          </a:xfrm>
          <a:prstGeom prst="parallelogram">
            <a:avLst>
              <a:gd name="adj" fmla="val 13787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7430" y="5323523"/>
            <a:ext cx="2571593" cy="265777"/>
          </a:xfrm>
          <a:prstGeom prst="rect">
            <a:avLst/>
          </a:prstGeom>
        </p:spPr>
      </p:pic>
      <p:sp>
        <p:nvSpPr>
          <p:cNvPr id="14" name="TextBox 13"/>
          <p:cNvSpPr txBox="1"/>
          <p:nvPr/>
        </p:nvSpPr>
        <p:spPr>
          <a:xfrm>
            <a:off x="353194" y="5274186"/>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5" cstate="print"/>
          <a:stretch>
            <a:fillRect/>
          </a:stretch>
        </p:blipFill>
        <p:spPr>
          <a:xfrm>
            <a:off x="8060788" y="5916016"/>
            <a:ext cx="694706" cy="517624"/>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Tree>
    <p:extLst>
      <p:ext uri="{BB962C8B-B14F-4D97-AF65-F5344CB8AC3E}">
        <p14:creationId xmlns:p14="http://schemas.microsoft.com/office/powerpoint/2010/main" xmlns="" val="22157610"/>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449" y="5661310"/>
            <a:ext cx="1989647" cy="253916"/>
          </a:xfrm>
          <a:prstGeom prst="rect">
            <a:avLst/>
          </a:prstGeom>
          <a:noFill/>
        </p:spPr>
        <p:txBody>
          <a:bodyPr wrap="none" rtlCol="0">
            <a:spAutoFit/>
          </a:bodyPr>
          <a:lstStyle/>
          <a:p>
            <a:r>
              <a:rPr lang="en-US" sz="1050" dirty="0" smtClean="0">
                <a:solidFill>
                  <a:srgbClr val="575756"/>
                </a:solidFill>
                <a:latin typeface="Arial" panose="020B0604020202020204" pitchFamily="34" charset="0"/>
                <a:cs typeface="Arial" panose="020B0604020202020204" pitchFamily="34" charset="0"/>
              </a:rPr>
              <a:t>#</a:t>
            </a:r>
            <a:r>
              <a:rPr lang="en-US" sz="1050" b="1" dirty="0" smtClean="0">
                <a:solidFill>
                  <a:srgbClr val="575756"/>
                </a:solidFill>
                <a:latin typeface="Arial" panose="020B0604020202020204" pitchFamily="34" charset="0"/>
                <a:cs typeface="Arial" panose="020B0604020202020204" pitchFamily="34" charset="0"/>
              </a:rPr>
              <a:t>mobility</a:t>
            </a:r>
            <a:r>
              <a:rPr lang="en-US" sz="1050" dirty="0" smtClean="0">
                <a:solidFill>
                  <a:srgbClr val="575756"/>
                </a:solidFill>
                <a:latin typeface="Arial" panose="020B0604020202020204" pitchFamily="34" charset="0"/>
                <a:cs typeface="Arial" panose="020B0604020202020204" pitchFamily="34" charset="0"/>
              </a:rPr>
              <a:t>week #</a:t>
            </a:r>
            <a:r>
              <a:rPr lang="en-US" sz="1050" b="1" dirty="0" err="1" smtClean="0">
                <a:solidFill>
                  <a:srgbClr val="575756"/>
                </a:solidFill>
                <a:latin typeface="Arial" panose="020B0604020202020204" pitchFamily="34" charset="0"/>
                <a:cs typeface="Arial" panose="020B0604020202020204" pitchFamily="34" charset="0"/>
              </a:rPr>
              <a:t>local</a:t>
            </a:r>
            <a:r>
              <a:rPr lang="en-US" sz="1050" dirty="0" err="1" smtClean="0">
                <a:solidFill>
                  <a:srgbClr val="575756"/>
                </a:solidFill>
                <a:latin typeface="Arial" panose="020B0604020202020204" pitchFamily="34" charset="0"/>
                <a:cs typeface="Arial" panose="020B0604020202020204" pitchFamily="34" charset="0"/>
              </a:rPr>
              <a:t>hashtag</a:t>
            </a:r>
            <a:endParaRPr lang="en-US" sz="1050" dirty="0">
              <a:solidFill>
                <a:srgbClr val="575756"/>
              </a:solidFill>
              <a:latin typeface="Arial" panose="020B0604020202020204" pitchFamily="34" charset="0"/>
              <a:cs typeface="Arial" panose="020B0604020202020204" pitchFamily="34" charset="0"/>
            </a:endParaRPr>
          </a:p>
        </p:txBody>
      </p:sp>
      <p:pic>
        <p:nvPicPr>
          <p:cNvPr id="5" name="Picture 2" descr="http://vignette1.wikia.nocookie.net/dusktilldawn/images/1/1a/Twitter_logo.png/revision/latest?cb=2014050721083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430" y="5704441"/>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84848" y="5229250"/>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sp>
        <p:nvSpPr>
          <p:cNvPr id="7" name="TextBox 6"/>
          <p:cNvSpPr txBox="1"/>
          <p:nvPr/>
        </p:nvSpPr>
        <p:spPr>
          <a:xfrm>
            <a:off x="403381" y="5452974"/>
            <a:ext cx="1609736" cy="253916"/>
          </a:xfrm>
          <a:prstGeom prst="rect">
            <a:avLst/>
          </a:prstGeom>
          <a:noFill/>
        </p:spPr>
        <p:txBody>
          <a:bodyPr wrap="none" rtlCol="0">
            <a:spAutoFit/>
          </a:bodyPr>
          <a:lstStyle/>
          <a:p>
            <a:r>
              <a:rPr lang="en-GB" sz="1050" b="1" i="1" dirty="0" smtClean="0">
                <a:solidFill>
                  <a:srgbClr val="164194"/>
                </a:solidFill>
                <a:latin typeface="Arial" panose="020B0604020202020204" pitchFamily="34" charset="0"/>
                <a:cs typeface="Arial" panose="020B0604020202020204" pitchFamily="34" charset="0"/>
              </a:rPr>
              <a:t>www.mobilityweek.eu</a:t>
            </a:r>
            <a:endParaRPr lang="en-GB" sz="1050" b="1" i="1" dirty="0">
              <a:solidFill>
                <a:srgbClr val="164194"/>
              </a:solidFill>
              <a:latin typeface="Arial" panose="020B0604020202020204" pitchFamily="34" charset="0"/>
              <a:cs typeface="Arial" panose="020B0604020202020204" pitchFamily="34" charset="0"/>
            </a:endParaRPr>
          </a:p>
        </p:txBody>
      </p:sp>
      <p:sp>
        <p:nvSpPr>
          <p:cNvPr id="8" name="TextBox 7"/>
          <p:cNvSpPr txBox="1"/>
          <p:nvPr/>
        </p:nvSpPr>
        <p:spPr>
          <a:xfrm>
            <a:off x="452556" y="168813"/>
            <a:ext cx="3039294" cy="307777"/>
          </a:xfrm>
          <a:prstGeom prst="rect">
            <a:avLst/>
          </a:prstGeom>
          <a:noFill/>
        </p:spPr>
        <p:txBody>
          <a:bodyPr wrap="none" lIns="0" tIns="0" rIns="0" bIns="0" rtlCol="0">
            <a:spAutoFit/>
          </a:bodyPr>
          <a:lstStyle/>
          <a:p>
            <a:r>
              <a:rPr lang="en-GB" sz="2000" spc="-150" dirty="0" smtClean="0">
                <a:solidFill>
                  <a:srgbClr val="164194"/>
                </a:solidFill>
                <a:latin typeface="Arial" panose="020B0604020202020204" pitchFamily="34" charset="0"/>
                <a:cs typeface="Arial" panose="020B0604020202020204" pitchFamily="34" charset="0"/>
              </a:rPr>
              <a:t>EUROPEAN</a:t>
            </a:r>
            <a:r>
              <a:rPr lang="en-GB" sz="2000" b="1" spc="-150" dirty="0" smtClean="0">
                <a:solidFill>
                  <a:srgbClr val="164194"/>
                </a:solidFill>
                <a:latin typeface="Arial" panose="020B0604020202020204" pitchFamily="34" charset="0"/>
                <a:cs typeface="Arial" panose="020B0604020202020204" pitchFamily="34" charset="0"/>
              </a:rPr>
              <a:t>MOBILITY</a:t>
            </a:r>
            <a:r>
              <a:rPr lang="en-GB" sz="2000" spc="-150" dirty="0" smtClean="0">
                <a:solidFill>
                  <a:srgbClr val="164194"/>
                </a:solidFill>
                <a:latin typeface="Arial" panose="020B0604020202020204" pitchFamily="34" charset="0"/>
                <a:cs typeface="Arial" panose="020B0604020202020204" pitchFamily="34" charset="0"/>
              </a:rPr>
              <a:t>WEEK</a:t>
            </a:r>
            <a:endParaRPr lang="en-GB" sz="2000" spc="-150" dirty="0">
              <a:solidFill>
                <a:srgbClr val="164194"/>
              </a:solidFill>
              <a:latin typeface="Arial" panose="020B0604020202020204" pitchFamily="34" charset="0"/>
              <a:cs typeface="Arial" panose="020B0604020202020204" pitchFamily="34" charset="0"/>
            </a:endParaRPr>
          </a:p>
        </p:txBody>
      </p:sp>
      <p:sp>
        <p:nvSpPr>
          <p:cNvPr id="9" name="TextBox 8"/>
          <p:cNvSpPr txBox="1"/>
          <p:nvPr/>
        </p:nvSpPr>
        <p:spPr>
          <a:xfrm>
            <a:off x="435823" y="404580"/>
            <a:ext cx="1383392" cy="184666"/>
          </a:xfrm>
          <a:prstGeom prst="rect">
            <a:avLst/>
          </a:prstGeom>
          <a:noFill/>
        </p:spPr>
        <p:txBody>
          <a:bodyPr wrap="none" lIns="0" tIns="0" rIns="0" bIns="0" rtlCol="0">
            <a:spAutoFit/>
          </a:bodyPr>
          <a:lstStyle/>
          <a:p>
            <a:r>
              <a:rPr lang="en-GB" sz="1200" dirty="0" smtClean="0">
                <a:solidFill>
                  <a:srgbClr val="164194"/>
                </a:solidFill>
                <a:latin typeface="Arial" panose="020B0604020202020204" pitchFamily="34" charset="0"/>
                <a:cs typeface="Arial" panose="020B0604020202020204" pitchFamily="34" charset="0"/>
              </a:rPr>
              <a:t>16-22 SEPTEMBER</a:t>
            </a:r>
            <a:endParaRPr lang="en-GB" sz="1200" dirty="0">
              <a:solidFill>
                <a:srgbClr val="164194"/>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xmlns="" val="3360251786"/>
              </p:ext>
            </p:extLst>
          </p:nvPr>
        </p:nvGraphicFramePr>
        <p:xfrm>
          <a:off x="452556" y="700314"/>
          <a:ext cx="8296025" cy="4108296"/>
        </p:xfrm>
        <a:graphic>
          <a:graphicData uri="http://schemas.openxmlformats.org/drawingml/2006/table">
            <a:tbl>
              <a:tblPr firstRow="1" firstCol="1" lastRow="1" lastCol="1" bandRow="1" bandCol="1">
                <a:tableStyleId>{5C22544A-7EE6-4342-B048-85BDC9FD1C3A}</a:tableStyleId>
              </a:tblPr>
              <a:tblGrid>
                <a:gridCol w="1258796"/>
                <a:gridCol w="7037229"/>
              </a:tblGrid>
              <a:tr h="335915">
                <a:tc>
                  <a:txBody>
                    <a:bodyPr/>
                    <a:lstStyle/>
                    <a:p>
                      <a:pPr marL="0" marR="0" algn="r">
                        <a:lnSpc>
                          <a:spcPts val="1600"/>
                        </a:lnSpc>
                        <a:spcBef>
                          <a:spcPts val="600"/>
                        </a:spcBef>
                        <a:spcAft>
                          <a:spcPts val="300"/>
                        </a:spcAft>
                        <a:tabLst>
                          <a:tab pos="590550" algn="l"/>
                        </a:tabLst>
                      </a:pPr>
                      <a:r>
                        <a:rPr lang="en-US" sz="1800" dirty="0">
                          <a:solidFill>
                            <a:srgbClr val="1B6781"/>
                          </a:solidFill>
                          <a:effectLst/>
                          <a:latin typeface="Arial" panose="020B0604020202020204" pitchFamily="34" charset="0"/>
                          <a:cs typeface="Arial" panose="020B0604020202020204" pitchFamily="34" charset="0"/>
                        </a:rPr>
                        <a:t>TIME</a:t>
                      </a:r>
                      <a:endParaRPr lang="en-GB" sz="1600" dirty="0">
                        <a:solidFill>
                          <a:srgbClr val="1B678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1B6781"/>
                      </a:solidFill>
                      <a:prstDash val="solid"/>
                      <a:round/>
                      <a:headEnd type="none" w="med" len="med"/>
                      <a:tailEnd type="none" w="med" len="med"/>
                    </a:lnL>
                    <a:lnR w="12700" cap="flat" cmpd="sng" algn="ctr">
                      <a:solidFill>
                        <a:srgbClr val="1B6781"/>
                      </a:solidFill>
                      <a:prstDash val="solid"/>
                      <a:round/>
                      <a:headEnd type="none" w="med" len="med"/>
                      <a:tailEnd type="none" w="med" len="med"/>
                    </a:lnR>
                    <a:lnT w="12700" cap="flat" cmpd="sng" algn="ctr">
                      <a:solidFill>
                        <a:srgbClr val="1B6781"/>
                      </a:solidFill>
                      <a:prstDash val="solid"/>
                      <a:round/>
                      <a:headEnd type="none" w="med" len="med"/>
                      <a:tailEnd type="none" w="med" len="med"/>
                    </a:lnT>
                    <a:lnB w="12700" cap="flat" cmpd="sng" algn="ctr">
                      <a:solidFill>
                        <a:srgbClr val="1B6781"/>
                      </a:solidFill>
                      <a:prstDash val="solid"/>
                      <a:round/>
                      <a:headEnd type="none" w="med" len="med"/>
                      <a:tailEnd type="none" w="med" len="med"/>
                    </a:lnB>
                    <a:lnTlToBr w="12700" cmpd="sng">
                      <a:noFill/>
                      <a:prstDash val="solid"/>
                    </a:lnTlToBr>
                    <a:lnBlToTr w="12700" cmpd="sng">
                      <a:noFill/>
                      <a:prstDash val="solid"/>
                    </a:lnBlToTr>
                    <a:solidFill>
                      <a:srgbClr val="9AC564"/>
                    </a:solidFill>
                  </a:tcPr>
                </a:tc>
                <a:tc>
                  <a:txBody>
                    <a:bodyPr/>
                    <a:lstStyle/>
                    <a:p>
                      <a:pPr marL="0" marR="0" algn="l">
                        <a:lnSpc>
                          <a:spcPts val="1600"/>
                        </a:lnSpc>
                        <a:spcBef>
                          <a:spcPts val="600"/>
                        </a:spcBef>
                        <a:spcAft>
                          <a:spcPts val="300"/>
                        </a:spcAft>
                        <a:tabLst>
                          <a:tab pos="1543050" algn="l"/>
                        </a:tabLst>
                      </a:pPr>
                      <a:r>
                        <a:rPr lang="en-US" sz="1800" dirty="0">
                          <a:solidFill>
                            <a:srgbClr val="1B6781"/>
                          </a:solidFill>
                          <a:effectLst/>
                          <a:latin typeface="Arial" panose="020B0604020202020204" pitchFamily="34" charset="0"/>
                          <a:cs typeface="Arial" panose="020B0604020202020204" pitchFamily="34" charset="0"/>
                        </a:rPr>
                        <a:t>ACTIVITY</a:t>
                      </a:r>
                      <a:endParaRPr lang="en-GB" sz="1600" dirty="0">
                        <a:solidFill>
                          <a:srgbClr val="1B678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1B6781"/>
                      </a:solidFill>
                      <a:prstDash val="solid"/>
                      <a:round/>
                      <a:headEnd type="none" w="med" len="med"/>
                      <a:tailEnd type="none" w="med" len="med"/>
                    </a:lnL>
                    <a:lnR w="12700" cap="flat" cmpd="sng" algn="ctr">
                      <a:solidFill>
                        <a:srgbClr val="1B6781"/>
                      </a:solidFill>
                      <a:prstDash val="solid"/>
                      <a:round/>
                      <a:headEnd type="none" w="med" len="med"/>
                      <a:tailEnd type="none" w="med" len="med"/>
                    </a:lnR>
                    <a:lnT w="12700" cap="flat" cmpd="sng" algn="ctr">
                      <a:solidFill>
                        <a:srgbClr val="1B6781"/>
                      </a:solidFill>
                      <a:prstDash val="solid"/>
                      <a:round/>
                      <a:headEnd type="none" w="med" len="med"/>
                      <a:tailEnd type="none" w="med" len="med"/>
                    </a:lnT>
                    <a:lnB w="12700" cap="flat" cmpd="sng" algn="ctr">
                      <a:solidFill>
                        <a:srgbClr val="1B6781"/>
                      </a:solidFill>
                      <a:prstDash val="solid"/>
                      <a:round/>
                      <a:headEnd type="none" w="med" len="med"/>
                      <a:tailEnd type="none" w="med" len="med"/>
                    </a:lnB>
                    <a:lnTlToBr w="12700" cmpd="sng">
                      <a:noFill/>
                      <a:prstDash val="solid"/>
                    </a:lnTlToBr>
                    <a:lnBlToTr w="12700" cmpd="sng">
                      <a:noFill/>
                      <a:prstDash val="solid"/>
                    </a:lnBlToTr>
                    <a:solidFill>
                      <a:srgbClr val="9AC564"/>
                    </a:solidFill>
                  </a:tcPr>
                </a:tc>
              </a:tr>
              <a:tr h="485775">
                <a:tc>
                  <a:txBody>
                    <a:bodyPr/>
                    <a:lstStyle/>
                    <a:p>
                      <a:pPr marL="0" marR="0" algn="r">
                        <a:lnSpc>
                          <a:spcPct val="100000"/>
                        </a:lnSpc>
                        <a:spcBef>
                          <a:spcPts val="600"/>
                        </a:spcBef>
                        <a:spcAft>
                          <a:spcPts val="300"/>
                        </a:spcAft>
                        <a:tabLst>
                          <a:tab pos="1543050" algn="l"/>
                        </a:tabLst>
                      </a:pPr>
                      <a:r>
                        <a:rPr lang="en-US" sz="1600" dirty="0" smtClean="0">
                          <a:solidFill>
                            <a:schemeClr val="tx1">
                              <a:lumMod val="95000"/>
                              <a:lumOff val="5000"/>
                            </a:schemeClr>
                          </a:solidFill>
                          <a:effectLst/>
                          <a:latin typeface="Arial" panose="020B0604020202020204" pitchFamily="34" charset="0"/>
                          <a:cs typeface="Arial" panose="020B0604020202020204" pitchFamily="34" charset="0"/>
                        </a:rPr>
                        <a:t>10.00-10.30</a:t>
                      </a:r>
                      <a:endParaRPr lang="en-GB" sz="160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1B6781"/>
                      </a:solidFill>
                      <a:prstDash val="solid"/>
                      <a:round/>
                      <a:headEnd type="none" w="med" len="med"/>
                      <a:tailEnd type="none" w="med" len="med"/>
                    </a:lnL>
                    <a:lnR w="12700" cap="flat" cmpd="sng" algn="ctr">
                      <a:solidFill>
                        <a:srgbClr val="1B6781"/>
                      </a:solidFill>
                      <a:prstDash val="solid"/>
                      <a:round/>
                      <a:headEnd type="none" w="med" len="med"/>
                      <a:tailEnd type="none" w="med" len="med"/>
                    </a:lnR>
                    <a:lnT w="12700" cap="flat" cmpd="sng" algn="ctr">
                      <a:solidFill>
                        <a:srgbClr val="1B6781"/>
                      </a:solidFill>
                      <a:prstDash val="solid"/>
                      <a:round/>
                      <a:headEnd type="none" w="med" len="med"/>
                      <a:tailEnd type="none" w="med" len="med"/>
                    </a:lnT>
                    <a:lnB w="12700" cap="flat" cmpd="sng" algn="ctr">
                      <a:solidFill>
                        <a:srgbClr val="1B678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l">
                        <a:lnSpc>
                          <a:spcPct val="100000"/>
                        </a:lnSpc>
                        <a:spcBef>
                          <a:spcPts val="0"/>
                        </a:spcBef>
                        <a:spcAft>
                          <a:spcPts val="600"/>
                        </a:spcAft>
                      </a:pPr>
                      <a:r>
                        <a:rPr lang="en-GB" sz="1800" b="1" kern="1200" dirty="0" smtClean="0">
                          <a:solidFill>
                            <a:schemeClr val="tx1"/>
                          </a:solidFill>
                          <a:effectLst/>
                          <a:latin typeface="+mn-lt"/>
                          <a:ea typeface="+mn-ea"/>
                          <a:cs typeface="+mn-cs"/>
                        </a:rPr>
                        <a:t>Welcome, Round of Introductions, </a:t>
                      </a:r>
                      <a:br>
                        <a:rPr lang="en-GB" sz="1800" b="1" kern="1200" dirty="0" smtClean="0">
                          <a:solidFill>
                            <a:schemeClr val="tx1"/>
                          </a:solidFill>
                          <a:effectLst/>
                          <a:latin typeface="+mn-lt"/>
                          <a:ea typeface="+mn-ea"/>
                          <a:cs typeface="+mn-cs"/>
                        </a:rPr>
                      </a:br>
                      <a:r>
                        <a:rPr lang="en-GB" sz="1800" b="1" kern="1200" dirty="0" smtClean="0">
                          <a:solidFill>
                            <a:schemeClr val="tx1"/>
                          </a:solidFill>
                          <a:effectLst/>
                          <a:latin typeface="+mn-lt"/>
                          <a:ea typeface="+mn-ea"/>
                          <a:cs typeface="+mn-cs"/>
                        </a:rPr>
                        <a:t>History of EMW in Belarus incl. introduction of new coordinator</a:t>
                      </a:r>
                      <a:endParaRPr lang="en-GB" sz="1600" b="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1B6781"/>
                      </a:solidFill>
                      <a:prstDash val="solid"/>
                      <a:round/>
                      <a:headEnd type="none" w="med" len="med"/>
                      <a:tailEnd type="none" w="med" len="med"/>
                    </a:lnL>
                    <a:lnR w="12700" cap="flat" cmpd="sng" algn="ctr">
                      <a:solidFill>
                        <a:srgbClr val="1B6781"/>
                      </a:solidFill>
                      <a:prstDash val="solid"/>
                      <a:round/>
                      <a:headEnd type="none" w="med" len="med"/>
                      <a:tailEnd type="none" w="med" len="med"/>
                    </a:lnR>
                    <a:lnT w="12700" cap="flat" cmpd="sng" algn="ctr">
                      <a:solidFill>
                        <a:srgbClr val="1B6781"/>
                      </a:solidFill>
                      <a:prstDash val="solid"/>
                      <a:round/>
                      <a:headEnd type="none" w="med" len="med"/>
                      <a:tailEnd type="none" w="med" len="med"/>
                    </a:lnT>
                    <a:lnB w="12700" cap="flat" cmpd="sng" algn="ctr">
                      <a:solidFill>
                        <a:srgbClr val="1B678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485775">
                <a:tc>
                  <a:txBody>
                    <a:bodyPr/>
                    <a:lstStyle/>
                    <a:p>
                      <a:pPr marL="0" marR="0" algn="r">
                        <a:lnSpc>
                          <a:spcPct val="100000"/>
                        </a:lnSpc>
                        <a:spcBef>
                          <a:spcPts val="600"/>
                        </a:spcBef>
                        <a:spcAft>
                          <a:spcPts val="300"/>
                        </a:spcAft>
                        <a:tabLst>
                          <a:tab pos="1543050" algn="l"/>
                        </a:tabLst>
                      </a:pPr>
                      <a:r>
                        <a:rPr lang="en-US" sz="1600" dirty="0" smtClean="0">
                          <a:solidFill>
                            <a:schemeClr val="tx1">
                              <a:lumMod val="95000"/>
                              <a:lumOff val="5000"/>
                            </a:schemeClr>
                          </a:solidFill>
                          <a:effectLst/>
                          <a:latin typeface="Arial" panose="020B0604020202020204" pitchFamily="34" charset="0"/>
                          <a:cs typeface="Arial" panose="020B0604020202020204" pitchFamily="34" charset="0"/>
                        </a:rPr>
                        <a:t>10.30-11.30</a:t>
                      </a:r>
                      <a:endParaRPr lang="en-GB" sz="160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1B6781"/>
                      </a:solidFill>
                      <a:prstDash val="solid"/>
                      <a:round/>
                      <a:headEnd type="none" w="med" len="med"/>
                      <a:tailEnd type="none" w="med" len="med"/>
                    </a:lnL>
                    <a:lnR w="12700" cap="flat" cmpd="sng" algn="ctr">
                      <a:solidFill>
                        <a:srgbClr val="1B6781"/>
                      </a:solidFill>
                      <a:prstDash val="solid"/>
                      <a:round/>
                      <a:headEnd type="none" w="med" len="med"/>
                      <a:tailEnd type="none" w="med" len="med"/>
                    </a:lnR>
                    <a:lnT w="12700" cap="flat" cmpd="sng" algn="ctr">
                      <a:solidFill>
                        <a:srgbClr val="1B6781"/>
                      </a:solidFill>
                      <a:prstDash val="solid"/>
                      <a:round/>
                      <a:headEnd type="none" w="med" len="med"/>
                      <a:tailEnd type="none" w="med" len="med"/>
                    </a:lnT>
                    <a:lnB w="12700" cap="flat" cmpd="sng" algn="ctr">
                      <a:solidFill>
                        <a:srgbClr val="1B678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lnSpc>
                          <a:spcPct val="100000"/>
                        </a:lnSpc>
                        <a:spcBef>
                          <a:spcPts val="0"/>
                        </a:spcBef>
                        <a:spcAft>
                          <a:spcPts val="600"/>
                        </a:spcAft>
                        <a:tabLst>
                          <a:tab pos="1543050" algn="l"/>
                        </a:tabLst>
                      </a:pPr>
                      <a:r>
                        <a:rPr lang="en-US" sz="1600" dirty="0" smtClean="0">
                          <a:solidFill>
                            <a:schemeClr val="tx1">
                              <a:lumMod val="95000"/>
                              <a:lumOff val="5000"/>
                            </a:schemeClr>
                          </a:solidFill>
                          <a:effectLst/>
                          <a:latin typeface="Arial" panose="020B0604020202020204" pitchFamily="34" charset="0"/>
                          <a:cs typeface="Arial" panose="020B0604020202020204" pitchFamily="34" charset="0"/>
                        </a:rPr>
                        <a:t>European Mobility Week – Why? What? How? When? Who?</a:t>
                      </a:r>
                      <a:endParaRPr lang="en-GB" sz="1600" dirty="0">
                        <a:solidFill>
                          <a:schemeClr val="tx1">
                            <a:lumMod val="95000"/>
                            <a:lumOff val="5000"/>
                          </a:schemeClr>
                        </a:solidFill>
                        <a:effectLst/>
                        <a:latin typeface="Arial" panose="020B0604020202020204" pitchFamily="34" charset="0"/>
                        <a:cs typeface="Arial" panose="020B0604020202020204" pitchFamily="34" charset="0"/>
                      </a:endParaRPr>
                    </a:p>
                    <a:p>
                      <a:pPr marL="0" marR="0" algn="l">
                        <a:lnSpc>
                          <a:spcPct val="100000"/>
                        </a:lnSpc>
                        <a:spcBef>
                          <a:spcPts val="0"/>
                        </a:spcBef>
                        <a:spcAft>
                          <a:spcPts val="600"/>
                        </a:spcAft>
                        <a:tabLst>
                          <a:tab pos="1543050" algn="l"/>
                        </a:tabLst>
                      </a:pPr>
                      <a:r>
                        <a:rPr lang="en-US" sz="1600" b="0" i="1" dirty="0">
                          <a:solidFill>
                            <a:schemeClr val="tx1">
                              <a:lumMod val="95000"/>
                              <a:lumOff val="5000"/>
                            </a:schemeClr>
                          </a:solidFill>
                          <a:effectLst/>
                          <a:latin typeface="Arial" panose="020B0604020202020204" pitchFamily="34" charset="0"/>
                          <a:cs typeface="Arial" panose="020B0604020202020204" pitchFamily="34" charset="0"/>
                        </a:rPr>
                        <a:t>Presentation and discussion</a:t>
                      </a:r>
                      <a:endParaRPr lang="en-GB" sz="1600" b="0" i="1" dirty="0">
                        <a:solidFill>
                          <a:schemeClr val="tx1">
                            <a:lumMod val="95000"/>
                            <a:lumOff val="5000"/>
                          </a:schemeClr>
                        </a:solidFill>
                        <a:effectLst/>
                        <a:latin typeface="Arial" panose="020B0604020202020204" pitchFamily="34" charset="0"/>
                        <a:cs typeface="Arial" panose="020B0604020202020204" pitchFamily="34" charset="0"/>
                      </a:endParaRPr>
                    </a:p>
                    <a:p>
                      <a:pPr marL="342900" marR="0" lvl="0" indent="-342900" algn="l">
                        <a:lnSpc>
                          <a:spcPct val="100000"/>
                        </a:lnSpc>
                        <a:spcBef>
                          <a:spcPts val="0"/>
                        </a:spcBef>
                        <a:spcAft>
                          <a:spcPts val="600"/>
                        </a:spcAft>
                        <a:buFont typeface="Symbol" panose="05050102010706020507" pitchFamily="18" charset="2"/>
                        <a:buChar char=""/>
                        <a:tabLst>
                          <a:tab pos="1543050" algn="l"/>
                        </a:tabLst>
                      </a:pPr>
                      <a:r>
                        <a:rPr lang="en-US" sz="1600" b="0" dirty="0" smtClean="0">
                          <a:solidFill>
                            <a:schemeClr val="tx1">
                              <a:lumMod val="95000"/>
                              <a:lumOff val="5000"/>
                            </a:schemeClr>
                          </a:solidFill>
                          <a:effectLst/>
                          <a:latin typeface="Arial" panose="020B0604020202020204" pitchFamily="34" charset="0"/>
                          <a:cs typeface="Arial" panose="020B0604020202020204" pitchFamily="34" charset="0"/>
                        </a:rPr>
                        <a:t>Why get involved?</a:t>
                      </a:r>
                    </a:p>
                    <a:p>
                      <a:pPr marL="342900" marR="0" lvl="0" indent="-342900" algn="l">
                        <a:lnSpc>
                          <a:spcPct val="100000"/>
                        </a:lnSpc>
                        <a:spcBef>
                          <a:spcPts val="0"/>
                        </a:spcBef>
                        <a:spcAft>
                          <a:spcPts val="600"/>
                        </a:spcAft>
                        <a:buFont typeface="Symbol" panose="05050102010706020507" pitchFamily="18" charset="2"/>
                        <a:buChar char=""/>
                        <a:tabLst>
                          <a:tab pos="1543050" algn="l"/>
                        </a:tabLst>
                      </a:pPr>
                      <a:r>
                        <a:rPr lang="en-US" sz="1600" b="0" dirty="0" smtClean="0">
                          <a:solidFill>
                            <a:schemeClr val="tx1">
                              <a:lumMod val="95000"/>
                              <a:lumOff val="5000"/>
                            </a:schemeClr>
                          </a:solidFill>
                          <a:effectLst/>
                          <a:latin typeface="Arial" panose="020B0604020202020204" pitchFamily="34" charset="0"/>
                          <a:cs typeface="Arial" panose="020B0604020202020204" pitchFamily="34" charset="0"/>
                        </a:rPr>
                        <a:t>The three pillars of EMW </a:t>
                      </a:r>
                    </a:p>
                    <a:p>
                      <a:pPr marL="342900" marR="0" lvl="0" indent="-342900" algn="l">
                        <a:lnSpc>
                          <a:spcPct val="100000"/>
                        </a:lnSpc>
                        <a:spcBef>
                          <a:spcPts val="0"/>
                        </a:spcBef>
                        <a:spcAft>
                          <a:spcPts val="600"/>
                        </a:spcAft>
                        <a:buFont typeface="Symbol" panose="05050102010706020507" pitchFamily="18" charset="2"/>
                        <a:buChar char=""/>
                        <a:tabLst>
                          <a:tab pos="1543050" algn="l"/>
                        </a:tabLst>
                      </a:pPr>
                      <a:r>
                        <a:rPr lang="en-US" sz="1600" b="0" dirty="0" smtClean="0">
                          <a:solidFill>
                            <a:schemeClr val="tx1">
                              <a:lumMod val="95000"/>
                              <a:lumOff val="5000"/>
                            </a:schemeClr>
                          </a:solidFill>
                          <a:effectLst/>
                          <a:latin typeface="Arial" panose="020B0604020202020204" pitchFamily="34" charset="0"/>
                          <a:cs typeface="Arial" panose="020B0604020202020204" pitchFamily="34" charset="0"/>
                        </a:rPr>
                        <a:t>Registration process</a:t>
                      </a:r>
                    </a:p>
                    <a:p>
                      <a:pPr marL="342900" marR="0" lvl="0" indent="-342900" algn="l">
                        <a:lnSpc>
                          <a:spcPct val="100000"/>
                        </a:lnSpc>
                        <a:spcBef>
                          <a:spcPts val="0"/>
                        </a:spcBef>
                        <a:spcAft>
                          <a:spcPts val="600"/>
                        </a:spcAft>
                        <a:buFont typeface="Symbol" panose="05050102010706020507" pitchFamily="18" charset="2"/>
                        <a:buChar char=""/>
                        <a:tabLst>
                          <a:tab pos="1543050" algn="l"/>
                        </a:tabLst>
                      </a:pPr>
                      <a:r>
                        <a:rPr lang="en-US" sz="1600" b="0" dirty="0" smtClean="0">
                          <a:solidFill>
                            <a:schemeClr val="tx1">
                              <a:lumMod val="95000"/>
                              <a:lumOff val="5000"/>
                            </a:schemeClr>
                          </a:solidFill>
                          <a:effectLst/>
                          <a:latin typeface="Arial" panose="020B0604020202020204" pitchFamily="34" charset="0"/>
                          <a:cs typeface="Arial" panose="020B0604020202020204" pitchFamily="34" charset="0"/>
                        </a:rPr>
                        <a:t>MOBILITYACTIONS series</a:t>
                      </a:r>
                    </a:p>
                    <a:p>
                      <a:pPr marL="342900" marR="0" lvl="0" indent="-342900" algn="l">
                        <a:lnSpc>
                          <a:spcPct val="100000"/>
                        </a:lnSpc>
                        <a:spcBef>
                          <a:spcPts val="0"/>
                        </a:spcBef>
                        <a:spcAft>
                          <a:spcPts val="600"/>
                        </a:spcAft>
                        <a:buFont typeface="Symbol" panose="05050102010706020507" pitchFamily="18" charset="2"/>
                        <a:buChar char=""/>
                        <a:tabLst>
                          <a:tab pos="1543050" algn="l"/>
                        </a:tabLst>
                      </a:pPr>
                      <a:r>
                        <a:rPr lang="en-US" sz="1600" b="0" dirty="0" smtClean="0">
                          <a:solidFill>
                            <a:schemeClr val="tx1">
                              <a:lumMod val="95000"/>
                              <a:lumOff val="5000"/>
                            </a:schemeClr>
                          </a:solidFill>
                          <a:effectLst/>
                          <a:latin typeface="Arial" panose="020B0604020202020204" pitchFamily="34" charset="0"/>
                          <a:cs typeface="Arial" panose="020B0604020202020204" pitchFamily="34" charset="0"/>
                        </a:rPr>
                        <a:t>Useful resources incl. info on this year’s theme</a:t>
                      </a:r>
                    </a:p>
                  </a:txBody>
                  <a:tcPr marL="68580" marR="68580" marT="0" marB="0" anchor="ctr">
                    <a:lnL w="12700" cap="flat" cmpd="sng" algn="ctr">
                      <a:solidFill>
                        <a:srgbClr val="1B6781"/>
                      </a:solidFill>
                      <a:prstDash val="solid"/>
                      <a:round/>
                      <a:headEnd type="none" w="med" len="med"/>
                      <a:tailEnd type="none" w="med" len="med"/>
                    </a:lnL>
                    <a:lnR w="12700" cap="flat" cmpd="sng" algn="ctr">
                      <a:solidFill>
                        <a:srgbClr val="1B6781"/>
                      </a:solidFill>
                      <a:prstDash val="solid"/>
                      <a:round/>
                      <a:headEnd type="none" w="med" len="med"/>
                      <a:tailEnd type="none" w="med" len="med"/>
                    </a:lnR>
                    <a:lnT w="12700" cap="flat" cmpd="sng" algn="ctr">
                      <a:solidFill>
                        <a:srgbClr val="1B6781"/>
                      </a:solidFill>
                      <a:prstDash val="solid"/>
                      <a:round/>
                      <a:headEnd type="none" w="med" len="med"/>
                      <a:tailEnd type="none" w="med" len="med"/>
                    </a:lnT>
                    <a:lnB w="12700" cap="flat" cmpd="sng" algn="ctr">
                      <a:solidFill>
                        <a:srgbClr val="1B678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328141">
                <a:tc>
                  <a:txBody>
                    <a:bodyPr/>
                    <a:lstStyle/>
                    <a:p>
                      <a:pPr marL="0" marR="0" algn="r">
                        <a:lnSpc>
                          <a:spcPct val="100000"/>
                        </a:lnSpc>
                        <a:spcBef>
                          <a:spcPts val="600"/>
                        </a:spcBef>
                        <a:spcAft>
                          <a:spcPts val="300"/>
                        </a:spcAft>
                        <a:tabLst>
                          <a:tab pos="1543050" algn="l"/>
                        </a:tabLst>
                      </a:pPr>
                      <a:r>
                        <a:rPr lang="en-US" sz="1600" dirty="0" smtClean="0">
                          <a:solidFill>
                            <a:schemeClr val="tx1">
                              <a:lumMod val="95000"/>
                              <a:lumOff val="5000"/>
                            </a:schemeClr>
                          </a:solidFill>
                          <a:effectLst/>
                          <a:latin typeface="Arial" panose="020B0604020202020204" pitchFamily="34" charset="0"/>
                          <a:cs typeface="Arial" panose="020B0604020202020204" pitchFamily="34" charset="0"/>
                        </a:rPr>
                        <a:t>11.30-11.45</a:t>
                      </a:r>
                      <a:endParaRPr lang="en-GB" sz="160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1B6781"/>
                      </a:solidFill>
                      <a:prstDash val="solid"/>
                      <a:round/>
                      <a:headEnd type="none" w="med" len="med"/>
                      <a:tailEnd type="none" w="med" len="med"/>
                    </a:lnL>
                    <a:lnR w="12700" cap="flat" cmpd="sng" algn="ctr">
                      <a:solidFill>
                        <a:srgbClr val="1B6781"/>
                      </a:solidFill>
                      <a:prstDash val="solid"/>
                      <a:round/>
                      <a:headEnd type="none" w="med" len="med"/>
                      <a:tailEnd type="none" w="med" len="med"/>
                    </a:lnR>
                    <a:lnT w="12700" cap="flat" cmpd="sng" algn="ctr">
                      <a:solidFill>
                        <a:srgbClr val="1B6781"/>
                      </a:solidFill>
                      <a:prstDash val="solid"/>
                      <a:round/>
                      <a:headEnd type="none" w="med" len="med"/>
                      <a:tailEnd type="none" w="med" len="med"/>
                    </a:lnT>
                    <a:lnB w="12700" cap="flat" cmpd="sng" algn="ctr">
                      <a:solidFill>
                        <a:srgbClr val="1B678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l">
                        <a:lnSpc>
                          <a:spcPct val="100000"/>
                        </a:lnSpc>
                        <a:spcBef>
                          <a:spcPts val="0"/>
                        </a:spcBef>
                        <a:spcAft>
                          <a:spcPts val="600"/>
                        </a:spcAft>
                        <a:tabLst>
                          <a:tab pos="1543050" algn="l"/>
                        </a:tabLst>
                      </a:pPr>
                      <a:r>
                        <a:rPr lang="en-US" sz="1600" dirty="0" smtClean="0">
                          <a:solidFill>
                            <a:schemeClr val="tx1">
                              <a:lumMod val="95000"/>
                              <a:lumOff val="5000"/>
                            </a:schemeClr>
                          </a:solidFill>
                          <a:effectLst/>
                          <a:latin typeface="Arial" panose="020B0604020202020204" pitchFamily="34" charset="0"/>
                          <a:cs typeface="Arial" panose="020B0604020202020204" pitchFamily="34" charset="0"/>
                        </a:rPr>
                        <a:t>Coffee break</a:t>
                      </a:r>
                      <a:endParaRPr lang="en-GB" sz="1600" b="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1B6781"/>
                      </a:solidFill>
                      <a:prstDash val="solid"/>
                      <a:round/>
                      <a:headEnd type="none" w="med" len="med"/>
                      <a:tailEnd type="none" w="med" len="med"/>
                    </a:lnL>
                    <a:lnR w="12700" cap="flat" cmpd="sng" algn="ctr">
                      <a:solidFill>
                        <a:srgbClr val="1B6781"/>
                      </a:solidFill>
                      <a:prstDash val="solid"/>
                      <a:round/>
                      <a:headEnd type="none" w="med" len="med"/>
                      <a:tailEnd type="none" w="med" len="med"/>
                    </a:lnR>
                    <a:lnT w="12700" cap="flat" cmpd="sng" algn="ctr">
                      <a:solidFill>
                        <a:srgbClr val="1B6781"/>
                      </a:solidFill>
                      <a:prstDash val="solid"/>
                      <a:round/>
                      <a:headEnd type="none" w="med" len="med"/>
                      <a:tailEnd type="none" w="med" len="med"/>
                    </a:lnT>
                    <a:lnB w="12700" cap="flat" cmpd="sng" algn="ctr">
                      <a:solidFill>
                        <a:srgbClr val="1B678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140970">
                <a:tc>
                  <a:txBody>
                    <a:bodyPr/>
                    <a:lstStyle/>
                    <a:p>
                      <a:pPr marL="0" marR="0" algn="r">
                        <a:lnSpc>
                          <a:spcPct val="100000"/>
                        </a:lnSpc>
                        <a:spcBef>
                          <a:spcPts val="600"/>
                        </a:spcBef>
                        <a:spcAft>
                          <a:spcPts val="300"/>
                        </a:spcAft>
                        <a:tabLst>
                          <a:tab pos="1543050" algn="l"/>
                        </a:tabLst>
                      </a:pPr>
                      <a:r>
                        <a:rPr lang="en-US" sz="1600" dirty="0" smtClean="0">
                          <a:solidFill>
                            <a:schemeClr val="tx1">
                              <a:lumMod val="95000"/>
                              <a:lumOff val="5000"/>
                            </a:schemeClr>
                          </a:solidFill>
                          <a:effectLst/>
                          <a:latin typeface="Arial" panose="020B0604020202020204" pitchFamily="34" charset="0"/>
                          <a:cs typeface="Arial" panose="020B0604020202020204" pitchFamily="34" charset="0"/>
                        </a:rPr>
                        <a:t>11.45-12.45</a:t>
                      </a:r>
                      <a:endParaRPr lang="en-GB" sz="160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1B6781"/>
                      </a:solidFill>
                      <a:prstDash val="solid"/>
                      <a:round/>
                      <a:headEnd type="none" w="med" len="med"/>
                      <a:tailEnd type="none" w="med" len="med"/>
                    </a:lnL>
                    <a:lnR w="12700" cap="flat" cmpd="sng" algn="ctr">
                      <a:solidFill>
                        <a:srgbClr val="1B6781"/>
                      </a:solidFill>
                      <a:prstDash val="solid"/>
                      <a:round/>
                      <a:headEnd type="none" w="med" len="med"/>
                      <a:tailEnd type="none" w="med" len="med"/>
                    </a:lnR>
                    <a:lnT w="12700" cap="flat" cmpd="sng" algn="ctr">
                      <a:solidFill>
                        <a:srgbClr val="1B6781"/>
                      </a:solidFill>
                      <a:prstDash val="solid"/>
                      <a:round/>
                      <a:headEnd type="none" w="med" len="med"/>
                      <a:tailEnd type="none" w="med" len="med"/>
                    </a:lnT>
                    <a:lnB w="12700" cap="flat" cmpd="sng" algn="ctr">
                      <a:solidFill>
                        <a:srgbClr val="1B678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a:lnSpc>
                          <a:spcPct val="100000"/>
                        </a:lnSpc>
                        <a:spcBef>
                          <a:spcPts val="0"/>
                        </a:spcBef>
                        <a:spcAft>
                          <a:spcPts val="600"/>
                        </a:spcAft>
                        <a:buFont typeface="Symbol" panose="05050102010706020507" pitchFamily="18" charset="2"/>
                        <a:buNone/>
                        <a:tabLst>
                          <a:tab pos="1543050" algn="l"/>
                        </a:tabLst>
                      </a:pPr>
                      <a:r>
                        <a:rPr lang="en-US" sz="1600" b="0" dirty="0" smtClean="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How can this year’s theme “Smart mobility. Strong economy” be translated into EMW activities? (interactive discussion)</a:t>
                      </a:r>
                      <a:endParaRPr lang="en-GB" sz="1600" b="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1B6781"/>
                      </a:solidFill>
                      <a:prstDash val="solid"/>
                      <a:round/>
                      <a:headEnd type="none" w="med" len="med"/>
                      <a:tailEnd type="none" w="med" len="med"/>
                    </a:lnL>
                    <a:lnR w="12700" cap="flat" cmpd="sng" algn="ctr">
                      <a:solidFill>
                        <a:srgbClr val="1B6781"/>
                      </a:solidFill>
                      <a:prstDash val="solid"/>
                      <a:round/>
                      <a:headEnd type="none" w="med" len="med"/>
                      <a:tailEnd type="none" w="med" len="med"/>
                    </a:lnR>
                    <a:lnT w="12700" cap="flat" cmpd="sng" algn="ctr">
                      <a:solidFill>
                        <a:srgbClr val="1B6781"/>
                      </a:solidFill>
                      <a:prstDash val="solid"/>
                      <a:round/>
                      <a:headEnd type="none" w="med" len="med"/>
                      <a:tailEnd type="none" w="med" len="med"/>
                    </a:lnT>
                    <a:lnB w="12700" cap="flat" cmpd="sng" algn="ctr">
                      <a:solidFill>
                        <a:srgbClr val="1B678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40970">
                <a:tc>
                  <a:txBody>
                    <a:bodyPr/>
                    <a:lstStyle/>
                    <a:p>
                      <a:pPr marL="0" marR="0" algn="r">
                        <a:lnSpc>
                          <a:spcPct val="100000"/>
                        </a:lnSpc>
                        <a:spcBef>
                          <a:spcPts val="600"/>
                        </a:spcBef>
                        <a:spcAft>
                          <a:spcPts val="300"/>
                        </a:spcAft>
                        <a:tabLst>
                          <a:tab pos="1543050" algn="l"/>
                        </a:tabLst>
                      </a:pPr>
                      <a:r>
                        <a:rPr lang="en-GB" sz="1600" dirty="0" smtClean="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12.45-13.00</a:t>
                      </a:r>
                      <a:endParaRPr lang="en-GB" sz="160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1B6781"/>
                      </a:solidFill>
                      <a:prstDash val="solid"/>
                      <a:round/>
                      <a:headEnd type="none" w="med" len="med"/>
                      <a:tailEnd type="none" w="med" len="med"/>
                    </a:lnL>
                    <a:lnR w="12700" cap="flat" cmpd="sng" algn="ctr">
                      <a:solidFill>
                        <a:srgbClr val="1B6781"/>
                      </a:solidFill>
                      <a:prstDash val="solid"/>
                      <a:round/>
                      <a:headEnd type="none" w="med" len="med"/>
                      <a:tailEnd type="none" w="med" len="med"/>
                    </a:lnR>
                    <a:lnT w="12700" cap="flat" cmpd="sng" algn="ctr">
                      <a:solidFill>
                        <a:srgbClr val="1B6781"/>
                      </a:solidFill>
                      <a:prstDash val="solid"/>
                      <a:round/>
                      <a:headEnd type="none" w="med" len="med"/>
                      <a:tailEnd type="none" w="med" len="med"/>
                    </a:lnT>
                    <a:lnB w="12700" cap="flat" cmpd="sng" algn="ctr">
                      <a:solidFill>
                        <a:srgbClr val="1B678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a:lnSpc>
                          <a:spcPct val="100000"/>
                        </a:lnSpc>
                        <a:spcBef>
                          <a:spcPts val="0"/>
                        </a:spcBef>
                        <a:spcAft>
                          <a:spcPts val="600"/>
                        </a:spcAft>
                        <a:buFont typeface="Symbol" panose="05050102010706020507" pitchFamily="18" charset="2"/>
                        <a:buNone/>
                        <a:tabLst>
                          <a:tab pos="1543050" algn="l"/>
                        </a:tabLst>
                      </a:pPr>
                      <a:r>
                        <a:rPr lang="en-GB" sz="1600" b="1" dirty="0" smtClean="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rPr>
                        <a:t>Any other business</a:t>
                      </a:r>
                      <a:endParaRPr lang="en-GB" sz="1600" b="1"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1B6781"/>
                      </a:solidFill>
                      <a:prstDash val="solid"/>
                      <a:round/>
                      <a:headEnd type="none" w="med" len="med"/>
                      <a:tailEnd type="none" w="med" len="med"/>
                    </a:lnL>
                    <a:lnR w="12700" cap="flat" cmpd="sng" algn="ctr">
                      <a:solidFill>
                        <a:srgbClr val="1B6781"/>
                      </a:solidFill>
                      <a:prstDash val="solid"/>
                      <a:round/>
                      <a:headEnd type="none" w="med" len="med"/>
                      <a:tailEnd type="none" w="med" len="med"/>
                    </a:lnR>
                    <a:lnT w="12700" cap="flat" cmpd="sng" algn="ctr">
                      <a:solidFill>
                        <a:srgbClr val="1B6781"/>
                      </a:solidFill>
                      <a:prstDash val="solid"/>
                      <a:round/>
                      <a:headEnd type="none" w="med" len="med"/>
                      <a:tailEnd type="none" w="med" len="med"/>
                    </a:lnT>
                    <a:lnB w="12700" cap="flat" cmpd="sng" algn="ctr">
                      <a:solidFill>
                        <a:srgbClr val="1B678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bl>
          </a:graphicData>
        </a:graphic>
      </p:graphicFrame>
    </p:spTree>
    <p:extLst>
      <p:ext uri="{BB962C8B-B14F-4D97-AF65-F5344CB8AC3E}">
        <p14:creationId xmlns:p14="http://schemas.microsoft.com/office/powerpoint/2010/main" xmlns="" val="17908115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Projects Mobility Forum\EMW\2014-2015\6. Award\Applications\A_Vienna\pictures mariahilfer straße\c. fürthner_ma 28_mariahilfer straße (14).jpe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0" t="53466" r="30" b="-3447"/>
          <a:stretch/>
        </p:blipFill>
        <p:spPr bwMode="auto">
          <a:xfrm>
            <a:off x="0" y="-1"/>
            <a:ext cx="9144000" cy="6858001"/>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M:\Projects Mobility Forum\EMW\2015-2017\3 - Support to EMW activities\EMW Communication Toolkit\Toolkit\POWERPOINT\Links\logo-EuMobWeek.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 name="Group 4"/>
          <p:cNvGrpSpPr/>
          <p:nvPr/>
        </p:nvGrpSpPr>
        <p:grpSpPr>
          <a:xfrm>
            <a:off x="-4" y="5210243"/>
            <a:ext cx="9144004" cy="1647757"/>
            <a:chOff x="-4" y="5210243"/>
            <a:chExt cx="9144004" cy="1647757"/>
          </a:xfrm>
        </p:grpSpPr>
        <p:pic>
          <p:nvPicPr>
            <p:cNvPr id="6" name="Picture 2" descr="M:\Projects Mobility Forum\EMW\2015-2017\3 - Support to EMW activities\EMW Communication Toolkit\Toolkit\POWERPOINT\Links\footer-landscape-bleed blank.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8" name="TextBox 7"/>
            <p:cNvSpPr txBox="1"/>
            <p:nvPr/>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9" name="Picture 2" descr="http://vignette1.wikia.nocookie.net/dusktilldawn/images/1/1a/Twitter_logo.png/revision/latest?cb=2014050721083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sp>
          <p:nvSpPr>
            <p:cNvPr id="11" name="Rectangle 10"/>
            <p:cNvSpPr/>
            <p:nvPr/>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p:cNvSpPr txBox="1"/>
          <p:nvPr/>
        </p:nvSpPr>
        <p:spPr>
          <a:xfrm>
            <a:off x="5148080" y="4293120"/>
            <a:ext cx="3960550" cy="1015663"/>
          </a:xfrm>
          <a:prstGeom prst="rect">
            <a:avLst/>
          </a:prstGeom>
          <a:noFill/>
        </p:spPr>
        <p:txBody>
          <a:bodyPr wrap="square" rtlCol="0">
            <a:spAutoFit/>
          </a:bodyPr>
          <a:lstStyle/>
          <a:p>
            <a:pPr algn="r"/>
            <a:r>
              <a:rPr lang="en-US" sz="60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Vienna</a:t>
            </a:r>
            <a:endParaRPr lang="en-US" sz="6000" b="1"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TextBox 13"/>
          <p:cNvSpPr txBox="1"/>
          <p:nvPr/>
        </p:nvSpPr>
        <p:spPr>
          <a:xfrm>
            <a:off x="3562766" y="5085230"/>
            <a:ext cx="5545864" cy="461665"/>
          </a:xfrm>
          <a:prstGeom prst="rect">
            <a:avLst/>
          </a:prstGeom>
          <a:noFill/>
        </p:spPr>
        <p:txBody>
          <a:bodyPr wrap="square" rtlCol="0">
            <a:spAutoFit/>
          </a:bodyPr>
          <a:lstStyle/>
          <a:p>
            <a:pPr algn="r"/>
            <a:r>
              <a:rPr lang="en-US" sz="24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
            </a:r>
            <a:r>
              <a:rPr lang="en-US" sz="2400"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ariahilfer</a:t>
            </a:r>
            <a:r>
              <a:rPr lang="en-US" sz="2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straße</a:t>
            </a:r>
            <a:endParaRPr lang="en-US" sz="2000"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TextBox 14"/>
          <p:cNvSpPr txBox="1"/>
          <p:nvPr/>
        </p:nvSpPr>
        <p:spPr>
          <a:xfrm>
            <a:off x="7745632" y="-27480"/>
            <a:ext cx="1435008" cy="276999"/>
          </a:xfrm>
          <a:prstGeom prst="rect">
            <a:avLst/>
          </a:prstGeom>
          <a:noFill/>
        </p:spPr>
        <p:txBody>
          <a:bodyPr wrap="none" rtlCol="0">
            <a:spAutoFit/>
          </a:bodyPr>
          <a:lstStyle/>
          <a:p>
            <a:pPr algn="ctr"/>
            <a:r>
              <a:rPr lang="en-GB" sz="12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1200"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c.fürthner</a:t>
            </a:r>
            <a:r>
              <a:rPr lang="en-GB" sz="12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/MA28</a:t>
            </a:r>
            <a:endParaRPr lang="en-US" sz="1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TextBox 16"/>
          <p:cNvSpPr txBox="1"/>
          <p:nvPr/>
        </p:nvSpPr>
        <p:spPr>
          <a:xfrm>
            <a:off x="2195670" y="4057940"/>
            <a:ext cx="6876320" cy="523220"/>
          </a:xfrm>
          <a:prstGeom prst="rect">
            <a:avLst/>
          </a:prstGeom>
          <a:noFill/>
        </p:spPr>
        <p:txBody>
          <a:bodyPr wrap="square" rtlCol="0">
            <a:spAutoFit/>
          </a:bodyPr>
          <a:lstStyle/>
          <a:p>
            <a:pPr algn="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…many of which become permanent</a:t>
            </a:r>
          </a:p>
        </p:txBody>
      </p:sp>
      <p:pic>
        <p:nvPicPr>
          <p:cNvPr id="16" name="Picture 1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7430" y="5323523"/>
            <a:ext cx="2571593" cy="265777"/>
          </a:xfrm>
          <a:prstGeom prst="rect">
            <a:avLst/>
          </a:prstGeom>
        </p:spPr>
      </p:pic>
      <p:sp>
        <p:nvSpPr>
          <p:cNvPr id="18" name="TextBox 17"/>
          <p:cNvSpPr txBox="1"/>
          <p:nvPr/>
        </p:nvSpPr>
        <p:spPr>
          <a:xfrm>
            <a:off x="353194" y="5274186"/>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7" cstate="print"/>
          <a:stretch>
            <a:fillRect/>
          </a:stretch>
        </p:blipFill>
        <p:spPr>
          <a:xfrm>
            <a:off x="8060788" y="5916016"/>
            <a:ext cx="694706" cy="517624"/>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Tree>
    <p:extLst>
      <p:ext uri="{BB962C8B-B14F-4D97-AF65-F5344CB8AC3E}">
        <p14:creationId xmlns:p14="http://schemas.microsoft.com/office/powerpoint/2010/main" xmlns="" val="601002331"/>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3999" cy="60955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5148080" y="4149100"/>
            <a:ext cx="3960550" cy="1015663"/>
          </a:xfrm>
          <a:prstGeom prst="rect">
            <a:avLst/>
          </a:prstGeom>
          <a:noFill/>
        </p:spPr>
        <p:txBody>
          <a:bodyPr wrap="square" rtlCol="0">
            <a:spAutoFit/>
          </a:bodyPr>
          <a:lstStyle/>
          <a:p>
            <a:pPr algn="r"/>
            <a:r>
              <a:rPr lang="en-GB" sz="60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Ljubljana</a:t>
            </a:r>
            <a:endParaRPr lang="en-GB" sz="6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extBox 2"/>
          <p:cNvSpPr txBox="1"/>
          <p:nvPr/>
        </p:nvSpPr>
        <p:spPr>
          <a:xfrm>
            <a:off x="3779890" y="5085230"/>
            <a:ext cx="5328740" cy="461665"/>
          </a:xfrm>
          <a:prstGeom prst="rect">
            <a:avLst/>
          </a:prstGeom>
          <a:noFill/>
        </p:spPr>
        <p:txBody>
          <a:bodyPr wrap="square" rtlCol="0">
            <a:spAutoFit/>
          </a:bodyPr>
          <a:lstStyle/>
          <a:p>
            <a:pPr algn="r"/>
            <a:r>
              <a:rPr lang="en-US" sz="24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Slovenska</a:t>
            </a:r>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Street</a:t>
            </a:r>
            <a:endParaRPr lang="en-US" sz="2000"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2" descr="M:\Projects Mobility Forum\EMW\2015-2017\3 - Support to EMW activities\EMW Communication Toolkit\Toolkit\POWERPOINT\Links\logo-EuMobWeek.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 name="Group 5"/>
          <p:cNvGrpSpPr/>
          <p:nvPr/>
        </p:nvGrpSpPr>
        <p:grpSpPr>
          <a:xfrm>
            <a:off x="-4" y="5210243"/>
            <a:ext cx="9144004" cy="1647757"/>
            <a:chOff x="-4" y="5210243"/>
            <a:chExt cx="9144004" cy="1647757"/>
          </a:xfrm>
        </p:grpSpPr>
        <p:pic>
          <p:nvPicPr>
            <p:cNvPr id="7" name="Picture 2" descr="M:\Projects Mobility Forum\EMW\2015-2017\3 - Support to EMW activities\EMW Communication Toolkit\Toolkit\POWERPOINT\Links\footer-landscape-bleed blank.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9" name="TextBox 8"/>
            <p:cNvSpPr txBox="1"/>
            <p:nvPr/>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10" name="Picture 2" descr="http://vignette1.wikia.nocookie.net/dusktilldawn/images/1/1a/Twitter_logo.png/revision/latest?cb=2014050721083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sp>
          <p:nvSpPr>
            <p:cNvPr id="12" name="Rectangle 11"/>
            <p:cNvSpPr/>
            <p:nvPr/>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p:cNvSpPr txBox="1"/>
          <p:nvPr/>
        </p:nvSpPr>
        <p:spPr>
          <a:xfrm>
            <a:off x="7938793" y="-27480"/>
            <a:ext cx="1048685" cy="276999"/>
          </a:xfrm>
          <a:prstGeom prst="rect">
            <a:avLst/>
          </a:prstGeom>
          <a:noFill/>
        </p:spPr>
        <p:txBody>
          <a:bodyPr wrap="none" rtlCol="0">
            <a:spAutoFit/>
          </a:bodyPr>
          <a:lstStyle/>
          <a:p>
            <a:pPr algn="ctr"/>
            <a:r>
              <a:rPr lang="en-GB" sz="12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Nik </a:t>
            </a:r>
            <a:r>
              <a:rPr lang="en-GB" sz="12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Rovan</a:t>
            </a:r>
            <a:endParaRPr lang="en-US" sz="1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7430" y="5323523"/>
            <a:ext cx="2571593" cy="265777"/>
          </a:xfrm>
          <a:prstGeom prst="rect">
            <a:avLst/>
          </a:prstGeom>
        </p:spPr>
      </p:pic>
      <p:sp>
        <p:nvSpPr>
          <p:cNvPr id="16" name="TextBox 15"/>
          <p:cNvSpPr txBox="1"/>
          <p:nvPr/>
        </p:nvSpPr>
        <p:spPr>
          <a:xfrm>
            <a:off x="353194" y="5274186"/>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7" cstate="print"/>
          <a:stretch>
            <a:fillRect/>
          </a:stretch>
        </p:blipFill>
        <p:spPr>
          <a:xfrm>
            <a:off x="8060788" y="5916016"/>
            <a:ext cx="694706" cy="517624"/>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Tree>
    <p:extLst>
      <p:ext uri="{BB962C8B-B14F-4D97-AF65-F5344CB8AC3E}">
        <p14:creationId xmlns:p14="http://schemas.microsoft.com/office/powerpoint/2010/main" xmlns="" val="2728706563"/>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Projects Mobility Forum\EMW\2015-2017\6 - Award Procedure\EMW Award 2015\EMW Award 2015 Applications\PRT_Ribeira Grande\Ribeira Grande_Supporting Materials\Ribeira Grande_Pictures\pedestrian_zone.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7129" b="17447"/>
          <a:stretch/>
        </p:blipFill>
        <p:spPr bwMode="auto">
          <a:xfrm>
            <a:off x="0" y="-1"/>
            <a:ext cx="9144000" cy="675640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2627730" y="4149100"/>
            <a:ext cx="6480900" cy="1015663"/>
          </a:xfrm>
          <a:prstGeom prst="rect">
            <a:avLst/>
          </a:prstGeom>
          <a:noFill/>
        </p:spPr>
        <p:txBody>
          <a:bodyPr wrap="square" rtlCol="0">
            <a:spAutoFit/>
          </a:bodyPr>
          <a:lstStyle/>
          <a:p>
            <a:pPr algn="r"/>
            <a:r>
              <a:rPr lang="en-GB" sz="6000" b="1" dirty="0" err="1"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Ribeira</a:t>
            </a:r>
            <a:r>
              <a:rPr lang="en-GB" sz="60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Grande</a:t>
            </a:r>
            <a:endParaRPr lang="en-GB" sz="6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2" descr="M:\Projects Mobility Forum\EMW\2015-2017\3 - Support to EMW activities\EMW Communication Toolkit\Toolkit\POWERPOINT\Links\logo-EuMobWeek.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 name="Group 5"/>
          <p:cNvGrpSpPr/>
          <p:nvPr/>
        </p:nvGrpSpPr>
        <p:grpSpPr>
          <a:xfrm>
            <a:off x="-4" y="5210243"/>
            <a:ext cx="9144004" cy="1647757"/>
            <a:chOff x="-4" y="5210243"/>
            <a:chExt cx="9144004" cy="1647757"/>
          </a:xfrm>
        </p:grpSpPr>
        <p:pic>
          <p:nvPicPr>
            <p:cNvPr id="7" name="Picture 2" descr="M:\Projects Mobility Forum\EMW\2015-2017\3 - Support to EMW activities\EMW Communication Toolkit\Toolkit\POWERPOINT\Links\footer-landscape-bleed blank.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9" name="TextBox 8"/>
            <p:cNvSpPr txBox="1"/>
            <p:nvPr/>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10" name="Picture 2" descr="http://vignette1.wikia.nocookie.net/dusktilldawn/images/1/1a/Twitter_logo.png/revision/latest?cb=2014050721083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sp>
          <p:nvSpPr>
            <p:cNvPr id="12" name="Rectangle 11"/>
            <p:cNvSpPr/>
            <p:nvPr/>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Box 3"/>
          <p:cNvSpPr txBox="1"/>
          <p:nvPr/>
        </p:nvSpPr>
        <p:spPr>
          <a:xfrm>
            <a:off x="3707880" y="5013220"/>
            <a:ext cx="5328740" cy="461665"/>
          </a:xfrm>
          <a:prstGeom prst="rect">
            <a:avLst/>
          </a:prstGeom>
          <a:no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Portugal</a:t>
            </a:r>
            <a:endParaRPr lang="en-US" sz="2000"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7430" y="5323523"/>
            <a:ext cx="2571593" cy="265777"/>
          </a:xfrm>
          <a:prstGeom prst="rect">
            <a:avLst/>
          </a:prstGeom>
        </p:spPr>
      </p:pic>
      <p:sp>
        <p:nvSpPr>
          <p:cNvPr id="14" name="TextBox 13"/>
          <p:cNvSpPr txBox="1"/>
          <p:nvPr/>
        </p:nvSpPr>
        <p:spPr>
          <a:xfrm>
            <a:off x="353194" y="5274186"/>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7" cstate="print"/>
          <a:stretch>
            <a:fillRect/>
          </a:stretch>
        </p:blipFill>
        <p:spPr>
          <a:xfrm>
            <a:off x="8060788" y="5916016"/>
            <a:ext cx="694706" cy="517624"/>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Tree>
    <p:extLst>
      <p:ext uri="{BB962C8B-B14F-4D97-AF65-F5344CB8AC3E}">
        <p14:creationId xmlns:p14="http://schemas.microsoft.com/office/powerpoint/2010/main" xmlns="" val="3205212400"/>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6415" y="836640"/>
            <a:ext cx="5402441" cy="830997"/>
          </a:xfrm>
          <a:prstGeom prst="rect">
            <a:avLst/>
          </a:prstGeom>
          <a:noFill/>
        </p:spPr>
        <p:txBody>
          <a:bodyPr wrap="none" rtlCol="0">
            <a:spAutoFit/>
          </a:bodyPr>
          <a:lstStyle/>
          <a:p>
            <a:pPr algn="ctr"/>
            <a:r>
              <a:rPr lang="en-US" sz="2400" b="1" dirty="0" smtClean="0">
                <a:latin typeface="Arial" panose="020B0604020202020204" pitchFamily="34" charset="0"/>
                <a:cs typeface="Arial" panose="020B0604020202020204" pitchFamily="34" charset="0"/>
              </a:rPr>
              <a:t>During the week cities and towns</a:t>
            </a:r>
          </a:p>
          <a:p>
            <a:pPr algn="ctr"/>
            <a:r>
              <a:rPr lang="en-US" sz="2400" b="1" dirty="0">
                <a:latin typeface="Arial" panose="020B0604020202020204" pitchFamily="34" charset="0"/>
                <a:cs typeface="Arial" panose="020B0604020202020204" pitchFamily="34" charset="0"/>
              </a:rPr>
              <a:t>r</a:t>
            </a:r>
            <a:r>
              <a:rPr lang="en-US" sz="2400" b="1" dirty="0" smtClean="0">
                <a:latin typeface="Arial" panose="020B0604020202020204" pitchFamily="34" charset="0"/>
                <a:cs typeface="Arial" panose="020B0604020202020204" pitchFamily="34" charset="0"/>
              </a:rPr>
              <a:t>aise awareness on issues such as:</a:t>
            </a:r>
            <a:endParaRPr lang="en-US" sz="2400" b="1" dirty="0">
              <a:latin typeface="Arial" panose="020B0604020202020204" pitchFamily="34" charset="0"/>
              <a:cs typeface="Arial" panose="020B0604020202020204" pitchFamily="34" charset="0"/>
            </a:endParaRPr>
          </a:p>
        </p:txBody>
      </p:sp>
      <p:sp>
        <p:nvSpPr>
          <p:cNvPr id="13" name="TextBox 12"/>
          <p:cNvSpPr txBox="1"/>
          <p:nvPr/>
        </p:nvSpPr>
        <p:spPr>
          <a:xfrm>
            <a:off x="755470" y="2689750"/>
            <a:ext cx="1941557" cy="523220"/>
          </a:xfrm>
          <a:prstGeom prst="rect">
            <a:avLst/>
          </a:prstGeom>
          <a:noFill/>
        </p:spPr>
        <p:txBody>
          <a:bodyPr wrap="none" rtlCol="0">
            <a:spAutoFit/>
          </a:bodyPr>
          <a:lstStyle/>
          <a:p>
            <a:pPr algn="ctr"/>
            <a:r>
              <a:rPr lang="en-US" sz="2800" b="1" dirty="0" smtClean="0">
                <a:latin typeface="Arial" panose="020B0604020202020204" pitchFamily="34" charset="0"/>
                <a:cs typeface="Arial" panose="020B0604020202020204" pitchFamily="34" charset="0"/>
              </a:rPr>
              <a:t>Air quality</a:t>
            </a:r>
          </a:p>
        </p:txBody>
      </p:sp>
      <p:sp>
        <p:nvSpPr>
          <p:cNvPr id="14" name="TextBox 13"/>
          <p:cNvSpPr txBox="1"/>
          <p:nvPr/>
        </p:nvSpPr>
        <p:spPr>
          <a:xfrm>
            <a:off x="6091231" y="2689750"/>
            <a:ext cx="2225289" cy="523220"/>
          </a:xfrm>
          <a:prstGeom prst="rect">
            <a:avLst/>
          </a:prstGeom>
          <a:noFill/>
        </p:spPr>
        <p:txBody>
          <a:bodyPr wrap="none" rtlCol="0">
            <a:spAutoFit/>
          </a:bodyPr>
          <a:lstStyle/>
          <a:p>
            <a:pPr algn="ctr"/>
            <a:r>
              <a:rPr lang="en-US" sz="2800" b="1" dirty="0" smtClean="0">
                <a:latin typeface="Arial" panose="020B0604020202020204" pitchFamily="34" charset="0"/>
                <a:cs typeface="Arial" panose="020B0604020202020204" pitchFamily="34" charset="0"/>
              </a:rPr>
              <a:t>Road safety</a:t>
            </a:r>
          </a:p>
        </p:txBody>
      </p:sp>
      <p:sp>
        <p:nvSpPr>
          <p:cNvPr id="15" name="TextBox 14"/>
          <p:cNvSpPr txBox="1"/>
          <p:nvPr/>
        </p:nvSpPr>
        <p:spPr>
          <a:xfrm>
            <a:off x="3415389" y="2683010"/>
            <a:ext cx="2380781" cy="523220"/>
          </a:xfrm>
          <a:prstGeom prst="rect">
            <a:avLst/>
          </a:prstGeom>
          <a:noFill/>
        </p:spPr>
        <p:txBody>
          <a:bodyPr wrap="none" rtlCol="0">
            <a:spAutoFit/>
          </a:bodyPr>
          <a:lstStyle/>
          <a:p>
            <a:pPr algn="ctr"/>
            <a:r>
              <a:rPr lang="en-US" sz="2800" b="1" dirty="0" smtClean="0">
                <a:latin typeface="Arial" panose="020B0604020202020204" pitchFamily="34" charset="0"/>
                <a:cs typeface="Arial" panose="020B0604020202020204" pitchFamily="34" charset="0"/>
              </a:rPr>
              <a:t>Environment</a:t>
            </a:r>
          </a:p>
        </p:txBody>
      </p:sp>
      <p:pic>
        <p:nvPicPr>
          <p:cNvPr id="7170" name="Picture 2" descr="M:\Projects Mobility Forum\EMW\2015-2017\3 - Support to EMW activities\EMW Communication Toolkit\EDGAR ILLUSTRATIONS\EDGARS PNG (transparent background)\Visual01Red.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6982110" y="3933070"/>
            <a:ext cx="2054510" cy="168422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899490" y="1484730"/>
            <a:ext cx="1659429" cy="1862048"/>
          </a:xfrm>
          <a:prstGeom prst="rect">
            <a:avLst/>
          </a:prstGeom>
          <a:noFill/>
        </p:spPr>
        <p:txBody>
          <a:bodyPr wrap="none" rtlCol="0">
            <a:spAutoFit/>
          </a:bodyPr>
          <a:lstStyle/>
          <a:p>
            <a:r>
              <a:rPr lang="en-GB" sz="11500" b="1" dirty="0" smtClean="0">
                <a:solidFill>
                  <a:srgbClr val="5DBBE8"/>
                </a:solidFill>
                <a:sym typeface="Webdings"/>
              </a:rPr>
              <a:t></a:t>
            </a:r>
            <a:endParaRPr lang="en-GB" sz="11500" b="1" dirty="0">
              <a:solidFill>
                <a:srgbClr val="5DBBE8"/>
              </a:solidFill>
            </a:endParaRPr>
          </a:p>
        </p:txBody>
      </p:sp>
      <p:sp>
        <p:nvSpPr>
          <p:cNvPr id="16" name="TextBox 15"/>
          <p:cNvSpPr txBox="1"/>
          <p:nvPr/>
        </p:nvSpPr>
        <p:spPr>
          <a:xfrm>
            <a:off x="6667311" y="1628750"/>
            <a:ext cx="1107996" cy="1200329"/>
          </a:xfrm>
          <a:prstGeom prst="rect">
            <a:avLst/>
          </a:prstGeom>
          <a:noFill/>
        </p:spPr>
        <p:txBody>
          <a:bodyPr wrap="none" rtlCol="0">
            <a:spAutoFit/>
          </a:bodyPr>
          <a:lstStyle/>
          <a:p>
            <a:r>
              <a:rPr lang="en-GB" sz="7200" b="1" dirty="0" smtClean="0">
                <a:solidFill>
                  <a:srgbClr val="E57912"/>
                </a:solidFill>
                <a:sym typeface="Webdings"/>
              </a:rPr>
              <a:t></a:t>
            </a:r>
            <a:endParaRPr lang="en-GB" sz="7200" b="1" dirty="0">
              <a:solidFill>
                <a:srgbClr val="E57912"/>
              </a:solidFill>
            </a:endParaRPr>
          </a:p>
        </p:txBody>
      </p:sp>
      <p:sp>
        <p:nvSpPr>
          <p:cNvPr id="17" name="TextBox 16"/>
          <p:cNvSpPr txBox="1"/>
          <p:nvPr/>
        </p:nvSpPr>
        <p:spPr>
          <a:xfrm>
            <a:off x="3956728" y="1543650"/>
            <a:ext cx="1191352" cy="1446550"/>
          </a:xfrm>
          <a:prstGeom prst="rect">
            <a:avLst/>
          </a:prstGeom>
          <a:noFill/>
        </p:spPr>
        <p:txBody>
          <a:bodyPr wrap="none" rtlCol="0">
            <a:spAutoFit/>
          </a:bodyPr>
          <a:lstStyle/>
          <a:p>
            <a:r>
              <a:rPr lang="en-GB" sz="8800" dirty="0" smtClean="0">
                <a:solidFill>
                  <a:srgbClr val="00A3A2"/>
                </a:solidFill>
                <a:sym typeface="Wingdings"/>
              </a:rPr>
              <a:t></a:t>
            </a:r>
            <a:endParaRPr lang="en-GB" sz="8800" b="1" dirty="0">
              <a:solidFill>
                <a:srgbClr val="00A3A2"/>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430" y="5323523"/>
            <a:ext cx="2571593" cy="265777"/>
          </a:xfrm>
          <a:prstGeom prst="rect">
            <a:avLst/>
          </a:prstGeom>
        </p:spPr>
      </p:pic>
      <p:sp>
        <p:nvSpPr>
          <p:cNvPr id="11" name="TextBox 10"/>
          <p:cNvSpPr txBox="1"/>
          <p:nvPr/>
        </p:nvSpPr>
        <p:spPr>
          <a:xfrm>
            <a:off x="353194" y="5274186"/>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cstate="print"/>
          <a:stretch>
            <a:fillRect/>
          </a:stretch>
        </p:blipFill>
        <p:spPr>
          <a:xfrm>
            <a:off x="8060788" y="5916016"/>
            <a:ext cx="694706" cy="517624"/>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Tree>
    <p:extLst>
      <p:ext uri="{BB962C8B-B14F-4D97-AF65-F5344CB8AC3E}">
        <p14:creationId xmlns:p14="http://schemas.microsoft.com/office/powerpoint/2010/main" xmlns="" val="106572860"/>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Projects Mobility Forum\EMW\2015-2017\6 - Award Procedure\EMW Award 2015\EMW Award 2015 Applications\HUN_Miskolc\Miskolc_Supporting Materials\Miskolc_Pictures\CFD10.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65" t="28798" r="-365" b="34230"/>
          <a:stretch/>
        </p:blipFill>
        <p:spPr bwMode="auto">
          <a:xfrm>
            <a:off x="0" y="-110642"/>
            <a:ext cx="9252650" cy="605913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M:\Projects Mobility Forum\EMW\2015-2017\6 - Award Procedure\EMW Award 2015\EMW Award 2015 Applications\HUN_Miskolc\Miskolc_Supporting Materials\Miskolc_Pictures\CFD10.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80880" t="28023" r="68" b="35005"/>
          <a:stretch/>
        </p:blipFill>
        <p:spPr bwMode="auto">
          <a:xfrm>
            <a:off x="5003800" y="0"/>
            <a:ext cx="4248850" cy="6059132"/>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M:\Projects Mobility Forum\EMW\2015-2017\6 - Award Procedure\EMW Award 2015\EMW Award 2015 Applications\HUN_Miskolc\Miskolc_Supporting Materials\Miskolc_Pictures\CFD10.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99" t="4745" r="99" b="15840"/>
          <a:stretch/>
        </p:blipFill>
        <p:spPr bwMode="auto">
          <a:xfrm>
            <a:off x="2142476" y="-171500"/>
            <a:ext cx="4595146" cy="646347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2627730" y="4357607"/>
            <a:ext cx="6480900" cy="1015663"/>
          </a:xfrm>
          <a:prstGeom prst="rect">
            <a:avLst/>
          </a:prstGeom>
          <a:noFill/>
        </p:spPr>
        <p:txBody>
          <a:bodyPr wrap="square" rtlCol="0">
            <a:spAutoFit/>
          </a:bodyPr>
          <a:lstStyle/>
          <a:p>
            <a:pPr algn="r"/>
            <a:r>
              <a:rPr lang="en-GB" sz="60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Miskolc</a:t>
            </a:r>
            <a:endParaRPr lang="en-GB" sz="6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Picture 2" descr="M:\Projects Mobility Forum\EMW\2015-2017\3 - Support to EMW activities\EMW Communication Toolkit\Toolkit\POWERPOINT\Links\logo-EuMobWeek.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4" y="5210243"/>
            <a:ext cx="9144004" cy="1647757"/>
            <a:chOff x="-4" y="5210243"/>
            <a:chExt cx="9144004" cy="1647757"/>
          </a:xfrm>
        </p:grpSpPr>
        <p:pic>
          <p:nvPicPr>
            <p:cNvPr id="9" name="Picture 2" descr="M:\Projects Mobility Forum\EMW\2015-2017\3 - Support to EMW activities\EMW Communication Toolkit\Toolkit\POWERPOINT\Links\footer-landscape-bleed blank.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11" name="TextBox 10"/>
            <p:cNvSpPr txBox="1"/>
            <p:nvPr/>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12" name="Picture 2" descr="http://vignette1.wikia.nocookie.net/dusktilldawn/images/1/1a/Twitter_logo.png/revision/latest?cb=2014050721083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sp>
          <p:nvSpPr>
            <p:cNvPr id="14" name="Rectangle 13"/>
            <p:cNvSpPr/>
            <p:nvPr/>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3707880" y="5085230"/>
            <a:ext cx="5328740" cy="461665"/>
          </a:xfrm>
          <a:prstGeom prst="rect">
            <a:avLst/>
          </a:prstGeom>
          <a:no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Hungary</a:t>
            </a:r>
            <a:endParaRPr lang="en-US" sz="2000"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TextBox 15"/>
          <p:cNvSpPr txBox="1"/>
          <p:nvPr/>
        </p:nvSpPr>
        <p:spPr>
          <a:xfrm>
            <a:off x="2195670" y="4057940"/>
            <a:ext cx="6876320" cy="523220"/>
          </a:xfrm>
          <a:prstGeom prst="rect">
            <a:avLst/>
          </a:prstGeom>
          <a:noFill/>
        </p:spPr>
        <p:txBody>
          <a:bodyPr wrap="square" rtlCol="0">
            <a:spAutoFit/>
          </a:bodyPr>
          <a:lstStyle/>
          <a:p>
            <a:pPr algn="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Air quality measurements in</a:t>
            </a:r>
          </a:p>
        </p:txBody>
      </p:sp>
      <p:pic>
        <p:nvPicPr>
          <p:cNvPr id="17" name="Picture 1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7430" y="5323523"/>
            <a:ext cx="2571593" cy="265777"/>
          </a:xfrm>
          <a:prstGeom prst="rect">
            <a:avLst/>
          </a:prstGeom>
        </p:spPr>
      </p:pic>
      <p:sp>
        <p:nvSpPr>
          <p:cNvPr id="18" name="TextBox 17"/>
          <p:cNvSpPr txBox="1"/>
          <p:nvPr/>
        </p:nvSpPr>
        <p:spPr>
          <a:xfrm>
            <a:off x="353194" y="5274186"/>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7" cstate="print"/>
          <a:stretch>
            <a:fillRect/>
          </a:stretch>
        </p:blipFill>
        <p:spPr>
          <a:xfrm>
            <a:off x="8060788" y="5916016"/>
            <a:ext cx="694706" cy="517624"/>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Tree>
    <p:extLst>
      <p:ext uri="{BB962C8B-B14F-4D97-AF65-F5344CB8AC3E}">
        <p14:creationId xmlns:p14="http://schemas.microsoft.com/office/powerpoint/2010/main" xmlns="" val="405484522"/>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Projects Mobility Forum\EMW\2015-2017\6 - Award Procedure\EMW Award 2015\EMW Award 2015 Applications\GRE_Tríkala\Tríkala_Supporting Materials\Tríkala_Pictures\_MG_628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09561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2627730" y="4357607"/>
            <a:ext cx="6480900" cy="1015663"/>
          </a:xfrm>
          <a:prstGeom prst="rect">
            <a:avLst/>
          </a:prstGeom>
          <a:noFill/>
        </p:spPr>
        <p:txBody>
          <a:bodyPr wrap="square" rtlCol="0">
            <a:spAutoFit/>
          </a:bodyPr>
          <a:lstStyle/>
          <a:p>
            <a:pPr algn="r"/>
            <a:r>
              <a:rPr lang="en-GB" sz="60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Trikala</a:t>
            </a:r>
            <a:endParaRPr lang="en-GB" sz="6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2" descr="M:\Projects Mobility Forum\EMW\2015-2017\3 - Support to EMW activities\EMW Communication Toolkit\Toolkit\POWERPOINT\Links\logo-EuMobWeek.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 name="Group 4"/>
          <p:cNvGrpSpPr/>
          <p:nvPr/>
        </p:nvGrpSpPr>
        <p:grpSpPr>
          <a:xfrm>
            <a:off x="-4" y="5210243"/>
            <a:ext cx="9144004" cy="1647757"/>
            <a:chOff x="-4" y="5210243"/>
            <a:chExt cx="9144004" cy="1647757"/>
          </a:xfrm>
        </p:grpSpPr>
        <p:pic>
          <p:nvPicPr>
            <p:cNvPr id="6" name="Picture 2" descr="M:\Projects Mobility Forum\EMW\2015-2017\3 - Support to EMW activities\EMW Communication Toolkit\Toolkit\POWERPOINT\Links\footer-landscape-bleed blank.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8" name="TextBox 7"/>
            <p:cNvSpPr txBox="1"/>
            <p:nvPr/>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9" name="Picture 2" descr="http://vignette1.wikia.nocookie.net/dusktilldawn/images/1/1a/Twitter_logo.png/revision/latest?cb=2014050721083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sp>
          <p:nvSpPr>
            <p:cNvPr id="11" name="Rectangle 10"/>
            <p:cNvSpPr/>
            <p:nvPr/>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3707880" y="5085230"/>
            <a:ext cx="5328740" cy="461665"/>
          </a:xfrm>
          <a:prstGeom prst="rect">
            <a:avLst/>
          </a:prstGeom>
          <a:no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Greece</a:t>
            </a:r>
            <a:endParaRPr lang="en-US" sz="2000"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TextBox 12"/>
          <p:cNvSpPr txBox="1"/>
          <p:nvPr/>
        </p:nvSpPr>
        <p:spPr>
          <a:xfrm>
            <a:off x="2195670" y="4057940"/>
            <a:ext cx="6876320" cy="523220"/>
          </a:xfrm>
          <a:prstGeom prst="rect">
            <a:avLst/>
          </a:prstGeom>
          <a:noFill/>
        </p:spPr>
        <p:txBody>
          <a:bodyPr wrap="square" rtlCol="0">
            <a:spAutoFit/>
          </a:bodyPr>
          <a:lstStyle/>
          <a:p>
            <a:pPr algn="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Placement of road reflectors in</a:t>
            </a:r>
          </a:p>
        </p:txBody>
      </p:sp>
      <p:sp>
        <p:nvSpPr>
          <p:cNvPr id="14" name="TextBox 13"/>
          <p:cNvSpPr txBox="1"/>
          <p:nvPr/>
        </p:nvSpPr>
        <p:spPr>
          <a:xfrm>
            <a:off x="7823602" y="-27480"/>
            <a:ext cx="1279068" cy="276999"/>
          </a:xfrm>
          <a:prstGeom prst="rect">
            <a:avLst/>
          </a:prstGeom>
          <a:noFill/>
        </p:spPr>
        <p:txBody>
          <a:bodyPr wrap="none" rtlCol="0">
            <a:spAutoFit/>
          </a:bodyPr>
          <a:lstStyle/>
          <a:p>
            <a:pPr algn="ctr"/>
            <a:r>
              <a:rPr lang="en-GB" sz="12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www.floulis.gr</a:t>
            </a:r>
            <a:endParaRPr lang="en-US" sz="1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7430" y="5323523"/>
            <a:ext cx="2571593" cy="265777"/>
          </a:xfrm>
          <a:prstGeom prst="rect">
            <a:avLst/>
          </a:prstGeom>
        </p:spPr>
      </p:pic>
      <p:sp>
        <p:nvSpPr>
          <p:cNvPr id="16" name="TextBox 15"/>
          <p:cNvSpPr txBox="1"/>
          <p:nvPr/>
        </p:nvSpPr>
        <p:spPr>
          <a:xfrm>
            <a:off x="353194" y="5274186"/>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7" cstate="print"/>
          <a:stretch>
            <a:fillRect/>
          </a:stretch>
        </p:blipFill>
        <p:spPr>
          <a:xfrm>
            <a:off x="8060788" y="5916016"/>
            <a:ext cx="694706" cy="517624"/>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Tree>
    <p:extLst>
      <p:ext uri="{BB962C8B-B14F-4D97-AF65-F5344CB8AC3E}">
        <p14:creationId xmlns:p14="http://schemas.microsoft.com/office/powerpoint/2010/main" xmlns="" val="1692393902"/>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Projects Mobility Forum\EMW\2015-2017\6 - Award Procedure\EMW Award 2015\EMW Award 2015 Applications\SRB_Kruševac\Kruševac_Supporting Materials\Kruševac_Pictures\photos_22.09.2015_Introduction of speed limit zones\IMG_7751.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55" t="19558" r="-355" b="-19558"/>
          <a:stretch/>
        </p:blipFill>
        <p:spPr bwMode="auto">
          <a:xfrm>
            <a:off x="1" y="0"/>
            <a:ext cx="9176580" cy="688298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2627730" y="4357607"/>
            <a:ext cx="6480900" cy="1015663"/>
          </a:xfrm>
          <a:prstGeom prst="rect">
            <a:avLst/>
          </a:prstGeom>
          <a:noFill/>
        </p:spPr>
        <p:txBody>
          <a:bodyPr wrap="square" rtlCol="0">
            <a:spAutoFit/>
          </a:bodyPr>
          <a:lstStyle/>
          <a:p>
            <a:pPr algn="r"/>
            <a:r>
              <a:rPr lang="en-GB" sz="6000" b="1" dirty="0" err="1"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Krusevac</a:t>
            </a:r>
            <a:endParaRPr lang="en-GB" sz="6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2" descr="M:\Projects Mobility Forum\EMW\2015-2017\3 - Support to EMW activities\EMW Communication Toolkit\Toolkit\POWERPOINT\Links\logo-EuMobWeek.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 name="Group 4"/>
          <p:cNvGrpSpPr/>
          <p:nvPr/>
        </p:nvGrpSpPr>
        <p:grpSpPr>
          <a:xfrm>
            <a:off x="-4" y="5210243"/>
            <a:ext cx="9144004" cy="1647757"/>
            <a:chOff x="-4" y="5210243"/>
            <a:chExt cx="9144004" cy="1647757"/>
          </a:xfrm>
        </p:grpSpPr>
        <p:pic>
          <p:nvPicPr>
            <p:cNvPr id="6" name="Picture 2" descr="M:\Projects Mobility Forum\EMW\2015-2017\3 - Support to EMW activities\EMW Communication Toolkit\Toolkit\POWERPOINT\Links\footer-landscape-bleed blank.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8" name="TextBox 7"/>
            <p:cNvSpPr txBox="1"/>
            <p:nvPr/>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9" name="Picture 2" descr="http://vignette1.wikia.nocookie.net/dusktilldawn/images/1/1a/Twitter_logo.png/revision/latest?cb=2014050721083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sp>
          <p:nvSpPr>
            <p:cNvPr id="11" name="Rectangle 10"/>
            <p:cNvSpPr/>
            <p:nvPr/>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3707880" y="5085230"/>
            <a:ext cx="5328740" cy="461665"/>
          </a:xfrm>
          <a:prstGeom prst="rect">
            <a:avLst/>
          </a:prstGeom>
          <a:no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Serbia</a:t>
            </a:r>
            <a:endParaRPr lang="en-US" sz="2000"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TextBox 12"/>
          <p:cNvSpPr txBox="1"/>
          <p:nvPr/>
        </p:nvSpPr>
        <p:spPr>
          <a:xfrm>
            <a:off x="2195670" y="4057940"/>
            <a:ext cx="6876320" cy="523220"/>
          </a:xfrm>
          <a:prstGeom prst="rect">
            <a:avLst/>
          </a:prstGeom>
          <a:noFill/>
        </p:spPr>
        <p:txBody>
          <a:bodyPr wrap="square" rtlCol="0">
            <a:spAutoFit/>
          </a:bodyPr>
          <a:lstStyle/>
          <a:p>
            <a:pPr algn="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Introduction of speed limit zones in</a:t>
            </a:r>
          </a:p>
        </p:txBody>
      </p:sp>
      <p:pic>
        <p:nvPicPr>
          <p:cNvPr id="14" name="Picture 1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7430" y="5323523"/>
            <a:ext cx="2571593" cy="265777"/>
          </a:xfrm>
          <a:prstGeom prst="rect">
            <a:avLst/>
          </a:prstGeom>
        </p:spPr>
      </p:pic>
      <p:sp>
        <p:nvSpPr>
          <p:cNvPr id="15" name="TextBox 14"/>
          <p:cNvSpPr txBox="1"/>
          <p:nvPr/>
        </p:nvSpPr>
        <p:spPr>
          <a:xfrm>
            <a:off x="353194" y="5274186"/>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7" cstate="print"/>
          <a:stretch>
            <a:fillRect/>
          </a:stretch>
        </p:blipFill>
        <p:spPr>
          <a:xfrm>
            <a:off x="8060788" y="5916016"/>
            <a:ext cx="694706" cy="517624"/>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Tree>
    <p:extLst>
      <p:ext uri="{BB962C8B-B14F-4D97-AF65-F5344CB8AC3E}">
        <p14:creationId xmlns:p14="http://schemas.microsoft.com/office/powerpoint/2010/main" xmlns="" val="915642579"/>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1183" y="836640"/>
            <a:ext cx="6732933" cy="830997"/>
          </a:xfrm>
          <a:prstGeom prst="rect">
            <a:avLst/>
          </a:prstGeom>
          <a:noFill/>
        </p:spPr>
        <p:txBody>
          <a:bodyPr wrap="none" rtlCol="0">
            <a:spAutoFit/>
          </a:bodyPr>
          <a:lstStyle/>
          <a:p>
            <a:pPr algn="ctr"/>
            <a:r>
              <a:rPr lang="en-US" sz="2400" b="1" dirty="0" smtClean="0">
                <a:latin typeface="Arial" panose="020B0604020202020204" pitchFamily="34" charset="0"/>
                <a:cs typeface="Arial" panose="020B0604020202020204" pitchFamily="34" charset="0"/>
              </a:rPr>
              <a:t>A wide variety of initiatives</a:t>
            </a:r>
          </a:p>
          <a:p>
            <a:pPr algn="ctr"/>
            <a:r>
              <a:rPr lang="en-US" sz="2400" b="1" dirty="0">
                <a:latin typeface="Arial" panose="020B0604020202020204" pitchFamily="34" charset="0"/>
                <a:cs typeface="Arial" panose="020B0604020202020204" pitchFamily="34" charset="0"/>
              </a:rPr>
              <a:t>m</a:t>
            </a:r>
            <a:r>
              <a:rPr lang="en-US" sz="2400" b="1" dirty="0" smtClean="0">
                <a:latin typeface="Arial" panose="020B0604020202020204" pitchFamily="34" charset="0"/>
                <a:cs typeface="Arial" panose="020B0604020202020204" pitchFamily="34" charset="0"/>
              </a:rPr>
              <a:t>akes the campaign popular and successful</a:t>
            </a:r>
            <a:endParaRPr lang="en-US" sz="2400" b="1" dirty="0">
              <a:latin typeface="Arial" panose="020B0604020202020204" pitchFamily="34" charset="0"/>
              <a:cs typeface="Arial" panose="020B0604020202020204" pitchFamily="34" charset="0"/>
            </a:endParaRPr>
          </a:p>
        </p:txBody>
      </p:sp>
      <p:pic>
        <p:nvPicPr>
          <p:cNvPr id="11266" name="Picture 2" descr="M:\Projects Mobility Forum\EMW\2015-2017\3 - Support to EMW activities\EMW Communication Toolkit\EDGAR ILLUSTRATIONS\EDGARS PNG (transparent background)\Visual03.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6156220" y="4157281"/>
            <a:ext cx="2783104" cy="208771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547580" y="2090415"/>
            <a:ext cx="2920992" cy="523220"/>
          </a:xfrm>
          <a:prstGeom prst="rect">
            <a:avLst/>
          </a:prstGeom>
          <a:noFill/>
        </p:spPr>
        <p:txBody>
          <a:bodyPr wrap="none" rtlCol="0">
            <a:spAutoFit/>
          </a:bodyPr>
          <a:lstStyle/>
          <a:p>
            <a:pPr algn="ctr"/>
            <a:r>
              <a:rPr lang="en-US" sz="2800" b="1" dirty="0">
                <a:solidFill>
                  <a:schemeClr val="bg1">
                    <a:lumMod val="65000"/>
                  </a:schemeClr>
                </a:solidFill>
                <a:latin typeface="Arial" panose="020B0604020202020204" pitchFamily="34" charset="0"/>
                <a:cs typeface="Arial" panose="020B0604020202020204" pitchFamily="34" charset="0"/>
              </a:rPr>
              <a:t>p</a:t>
            </a:r>
            <a:r>
              <a:rPr lang="en-US" sz="2800" b="1" dirty="0" smtClean="0">
                <a:solidFill>
                  <a:schemeClr val="bg1">
                    <a:lumMod val="65000"/>
                  </a:schemeClr>
                </a:solidFill>
                <a:latin typeface="Arial" panose="020B0604020202020204" pitchFamily="34" charset="0"/>
                <a:cs typeface="Arial" panose="020B0604020202020204" pitchFamily="34" charset="0"/>
              </a:rPr>
              <a:t>ublic transport</a:t>
            </a:r>
            <a:endParaRPr lang="en-US" sz="2800" b="1" dirty="0">
              <a:solidFill>
                <a:schemeClr val="bg1">
                  <a:lumMod val="65000"/>
                </a:schemeClr>
              </a:solidFill>
              <a:latin typeface="Arial" panose="020B0604020202020204" pitchFamily="34" charset="0"/>
              <a:cs typeface="Arial" panose="020B0604020202020204" pitchFamily="34" charset="0"/>
            </a:endParaRPr>
          </a:p>
        </p:txBody>
      </p:sp>
      <p:sp>
        <p:nvSpPr>
          <p:cNvPr id="5" name="TextBox 4"/>
          <p:cNvSpPr txBox="1"/>
          <p:nvPr/>
        </p:nvSpPr>
        <p:spPr>
          <a:xfrm>
            <a:off x="539440" y="2564880"/>
            <a:ext cx="3999813" cy="461665"/>
          </a:xfrm>
          <a:prstGeom prst="rect">
            <a:avLst/>
          </a:prstGeom>
          <a:noFill/>
        </p:spPr>
        <p:txBody>
          <a:bodyPr wrap="none" rtlCol="0">
            <a:spAutoFit/>
          </a:bodyPr>
          <a:lstStyle/>
          <a:p>
            <a:pPr algn="ctr"/>
            <a:r>
              <a:rPr lang="en-US" sz="2400" b="1" dirty="0">
                <a:solidFill>
                  <a:schemeClr val="bg1">
                    <a:lumMod val="85000"/>
                  </a:schemeClr>
                </a:solidFill>
                <a:latin typeface="Arial" panose="020B0604020202020204" pitchFamily="34" charset="0"/>
                <a:cs typeface="Arial" panose="020B0604020202020204" pitchFamily="34" charset="0"/>
              </a:rPr>
              <a:t>f</a:t>
            </a:r>
            <a:r>
              <a:rPr lang="en-US" sz="2400" b="1" dirty="0" smtClean="0">
                <a:solidFill>
                  <a:schemeClr val="bg1">
                    <a:lumMod val="85000"/>
                  </a:schemeClr>
                </a:solidFill>
                <a:latin typeface="Arial" panose="020B0604020202020204" pitchFamily="34" charset="0"/>
                <a:cs typeface="Arial" panose="020B0604020202020204" pitchFamily="34" charset="0"/>
              </a:rPr>
              <a:t>ree insurance for cyclists</a:t>
            </a:r>
            <a:endParaRPr lang="en-US" sz="2400" b="1" dirty="0">
              <a:solidFill>
                <a:schemeClr val="bg1">
                  <a:lumMod val="85000"/>
                </a:schemeClr>
              </a:solidFill>
              <a:latin typeface="Arial" panose="020B0604020202020204" pitchFamily="34" charset="0"/>
              <a:cs typeface="Arial" panose="020B0604020202020204" pitchFamily="34" charset="0"/>
            </a:endParaRPr>
          </a:p>
        </p:txBody>
      </p:sp>
      <p:sp>
        <p:nvSpPr>
          <p:cNvPr id="6" name="TextBox 5"/>
          <p:cNvSpPr txBox="1"/>
          <p:nvPr/>
        </p:nvSpPr>
        <p:spPr>
          <a:xfrm>
            <a:off x="179390" y="3727495"/>
            <a:ext cx="3243197" cy="523220"/>
          </a:xfrm>
          <a:prstGeom prst="rect">
            <a:avLst/>
          </a:prstGeom>
          <a:noFill/>
        </p:spPr>
        <p:txBody>
          <a:bodyPr wrap="none" rtlCol="0">
            <a:spAutoFit/>
          </a:bodyPr>
          <a:lstStyle/>
          <a:p>
            <a:pPr algn="ctr"/>
            <a:r>
              <a:rPr lang="en-US" sz="2800" b="1" dirty="0">
                <a:solidFill>
                  <a:schemeClr val="bg1"/>
                </a:solidFill>
                <a:latin typeface="Arial" panose="020B0604020202020204" pitchFamily="34" charset="0"/>
                <a:cs typeface="Arial" panose="020B0604020202020204" pitchFamily="34" charset="0"/>
              </a:rPr>
              <a:t>c</a:t>
            </a:r>
            <a:r>
              <a:rPr lang="en-US" sz="2800" b="1" dirty="0" smtClean="0">
                <a:solidFill>
                  <a:schemeClr val="bg1"/>
                </a:solidFill>
                <a:latin typeface="Arial" panose="020B0604020202020204" pitchFamily="34" charset="0"/>
                <a:cs typeface="Arial" panose="020B0604020202020204" pitchFamily="34" charset="0"/>
              </a:rPr>
              <a:t>ar-sharing offers</a:t>
            </a:r>
            <a:endParaRPr lang="en-US" sz="2800" b="1" dirty="0">
              <a:solidFill>
                <a:schemeClr val="bg1"/>
              </a:solidFill>
              <a:latin typeface="Arial" panose="020B0604020202020204" pitchFamily="34" charset="0"/>
              <a:cs typeface="Arial" panose="020B0604020202020204" pitchFamily="34" charset="0"/>
            </a:endParaRPr>
          </a:p>
        </p:txBody>
      </p:sp>
      <p:pic>
        <p:nvPicPr>
          <p:cNvPr id="11267" name="Picture 3" descr="M:\Projects Mobility Forum\EMW\2015-2017\3 - Support to EMW activities\EMW Communication Toolkit\EDGAR ILLUSTRATIONS\EDGARS PNG (transparent background)\Visual0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96437" y="4221681"/>
            <a:ext cx="1909685" cy="151163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4925371" y="2098794"/>
            <a:ext cx="2743059" cy="523220"/>
          </a:xfrm>
          <a:prstGeom prst="rect">
            <a:avLst/>
          </a:prstGeom>
          <a:noFill/>
        </p:spPr>
        <p:txBody>
          <a:bodyPr wrap="none" rtlCol="0">
            <a:spAutoFit/>
          </a:bodyPr>
          <a:lstStyle/>
          <a:p>
            <a:pPr algn="ctr"/>
            <a:r>
              <a:rPr lang="en-US" sz="2800" b="1" dirty="0" smtClean="0">
                <a:solidFill>
                  <a:schemeClr val="bg1">
                    <a:lumMod val="65000"/>
                  </a:schemeClr>
                </a:solidFill>
                <a:latin typeface="Arial" panose="020B0604020202020204" pitchFamily="34" charset="0"/>
                <a:cs typeface="Arial" panose="020B0604020202020204" pitchFamily="34" charset="0"/>
              </a:rPr>
              <a:t>free bike rental</a:t>
            </a:r>
            <a:endParaRPr lang="en-US" sz="2800" b="1" dirty="0">
              <a:solidFill>
                <a:schemeClr val="bg1">
                  <a:lumMod val="65000"/>
                </a:schemeClr>
              </a:solidFill>
              <a:latin typeface="Arial" panose="020B0604020202020204" pitchFamily="34" charset="0"/>
              <a:cs typeface="Arial" panose="020B0604020202020204" pitchFamily="34" charset="0"/>
            </a:endParaRPr>
          </a:p>
        </p:txBody>
      </p:sp>
      <p:sp>
        <p:nvSpPr>
          <p:cNvPr id="9" name="TextBox 8"/>
          <p:cNvSpPr txBox="1"/>
          <p:nvPr/>
        </p:nvSpPr>
        <p:spPr>
          <a:xfrm>
            <a:off x="6228230" y="2626435"/>
            <a:ext cx="2874505" cy="400110"/>
          </a:xfrm>
          <a:prstGeom prst="rect">
            <a:avLst/>
          </a:prstGeom>
          <a:noFill/>
        </p:spPr>
        <p:txBody>
          <a:bodyPr wrap="none" rtlCol="0">
            <a:spAutoFit/>
          </a:bodyPr>
          <a:lstStyle/>
          <a:p>
            <a:pPr algn="ctr"/>
            <a:r>
              <a:rPr lang="en-US" sz="2000" b="1" dirty="0">
                <a:solidFill>
                  <a:schemeClr val="bg1">
                    <a:lumMod val="65000"/>
                  </a:schemeClr>
                </a:solidFill>
                <a:latin typeface="Arial" panose="020B0604020202020204" pitchFamily="34" charset="0"/>
                <a:cs typeface="Arial" panose="020B0604020202020204" pitchFamily="34" charset="0"/>
              </a:rPr>
              <a:t>c</a:t>
            </a:r>
            <a:r>
              <a:rPr lang="en-US" sz="2000" b="1" dirty="0" smtClean="0">
                <a:solidFill>
                  <a:schemeClr val="bg1">
                    <a:lumMod val="65000"/>
                  </a:schemeClr>
                </a:solidFill>
                <a:latin typeface="Arial" panose="020B0604020202020204" pitchFamily="34" charset="0"/>
                <a:cs typeface="Arial" panose="020B0604020202020204" pitchFamily="34" charset="0"/>
              </a:rPr>
              <a:t>ar-free holiday offers</a:t>
            </a:r>
            <a:endParaRPr lang="en-US" sz="2000" b="1" dirty="0">
              <a:solidFill>
                <a:schemeClr val="bg1">
                  <a:lumMod val="65000"/>
                </a:schemeClr>
              </a:solidFill>
              <a:latin typeface="Arial" panose="020B0604020202020204" pitchFamily="34" charset="0"/>
              <a:cs typeface="Arial" panose="020B0604020202020204" pitchFamily="34" charset="0"/>
            </a:endParaRPr>
          </a:p>
        </p:txBody>
      </p:sp>
      <p:sp>
        <p:nvSpPr>
          <p:cNvPr id="10" name="TextBox 9"/>
          <p:cNvSpPr txBox="1"/>
          <p:nvPr/>
        </p:nvSpPr>
        <p:spPr>
          <a:xfrm>
            <a:off x="3347830" y="4149100"/>
            <a:ext cx="3111749" cy="461665"/>
          </a:xfrm>
          <a:prstGeom prst="rect">
            <a:avLst/>
          </a:prstGeom>
          <a:noFill/>
        </p:spPr>
        <p:txBody>
          <a:bodyPr wrap="none" rtlCol="0">
            <a:spAutoFit/>
          </a:bodyPr>
          <a:lstStyle/>
          <a:p>
            <a:pPr algn="ctr"/>
            <a:r>
              <a:rPr lang="en-US" sz="2400" b="1" dirty="0">
                <a:solidFill>
                  <a:schemeClr val="bg1"/>
                </a:solidFill>
                <a:latin typeface="Arial" panose="020B0604020202020204" pitchFamily="34" charset="0"/>
                <a:cs typeface="Arial" panose="020B0604020202020204" pitchFamily="34" charset="0"/>
              </a:rPr>
              <a:t>d</a:t>
            </a:r>
            <a:r>
              <a:rPr lang="en-US" sz="2400" b="1" dirty="0" smtClean="0">
                <a:solidFill>
                  <a:schemeClr val="bg1"/>
                </a:solidFill>
                <a:latin typeface="Arial" panose="020B0604020202020204" pitchFamily="34" charset="0"/>
                <a:cs typeface="Arial" panose="020B0604020202020204" pitchFamily="34" charset="0"/>
              </a:rPr>
              <a:t>ecorate the streets</a:t>
            </a:r>
            <a:endParaRPr lang="en-US" sz="2400" b="1"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467430" y="3223425"/>
            <a:ext cx="2962671" cy="523220"/>
          </a:xfrm>
          <a:prstGeom prst="rect">
            <a:avLst/>
          </a:prstGeom>
          <a:noFill/>
        </p:spPr>
        <p:txBody>
          <a:bodyPr wrap="none" rtlCol="0">
            <a:spAutoFit/>
          </a:bodyPr>
          <a:lstStyle/>
          <a:p>
            <a:pPr algn="ctr"/>
            <a:r>
              <a:rPr lang="en-US" sz="2800" b="1" dirty="0">
                <a:solidFill>
                  <a:schemeClr val="bg1">
                    <a:lumMod val="65000"/>
                  </a:schemeClr>
                </a:solidFill>
                <a:latin typeface="Arial" panose="020B0604020202020204" pitchFamily="34" charset="0"/>
                <a:cs typeface="Arial" panose="020B0604020202020204" pitchFamily="34" charset="0"/>
              </a:rPr>
              <a:t>c</a:t>
            </a:r>
            <a:r>
              <a:rPr lang="en-US" sz="2800" b="1" dirty="0" smtClean="0">
                <a:solidFill>
                  <a:schemeClr val="bg1">
                    <a:lumMod val="65000"/>
                  </a:schemeClr>
                </a:solidFill>
                <a:latin typeface="Arial" panose="020B0604020202020204" pitchFamily="34" charset="0"/>
                <a:cs typeface="Arial" panose="020B0604020202020204" pitchFamily="34" charset="0"/>
              </a:rPr>
              <a:t>ommuter races</a:t>
            </a:r>
            <a:endParaRPr lang="en-US" sz="2800" b="1" dirty="0">
              <a:solidFill>
                <a:schemeClr val="bg1">
                  <a:lumMod val="65000"/>
                </a:schemeClr>
              </a:solidFill>
              <a:latin typeface="Arial" panose="020B0604020202020204" pitchFamily="34" charset="0"/>
              <a:cs typeface="Arial" panose="020B0604020202020204" pitchFamily="34" charset="0"/>
            </a:endParaRPr>
          </a:p>
        </p:txBody>
      </p:sp>
      <p:sp>
        <p:nvSpPr>
          <p:cNvPr id="12" name="TextBox 11"/>
          <p:cNvSpPr txBox="1"/>
          <p:nvPr/>
        </p:nvSpPr>
        <p:spPr>
          <a:xfrm>
            <a:off x="179390" y="1772770"/>
            <a:ext cx="3448380" cy="461665"/>
          </a:xfrm>
          <a:prstGeom prst="rect">
            <a:avLst/>
          </a:prstGeom>
          <a:noFill/>
        </p:spPr>
        <p:txBody>
          <a:bodyPr wrap="none" rtlCol="0">
            <a:spAutoFit/>
          </a:bodyPr>
          <a:lstStyle/>
          <a:p>
            <a:pPr algn="ctr"/>
            <a:r>
              <a:rPr lang="en-US" sz="2400" b="1" dirty="0">
                <a:solidFill>
                  <a:schemeClr val="bg1">
                    <a:lumMod val="85000"/>
                  </a:schemeClr>
                </a:solidFill>
                <a:latin typeface="Arial" panose="020B0604020202020204" pitchFamily="34" charset="0"/>
                <a:cs typeface="Arial" panose="020B0604020202020204" pitchFamily="34" charset="0"/>
              </a:rPr>
              <a:t>f</a:t>
            </a:r>
            <a:r>
              <a:rPr lang="en-US" sz="2400" b="1" dirty="0" smtClean="0">
                <a:solidFill>
                  <a:schemeClr val="bg1">
                    <a:lumMod val="85000"/>
                  </a:schemeClr>
                </a:solidFill>
                <a:latin typeface="Arial" panose="020B0604020202020204" pitchFamily="34" charset="0"/>
                <a:cs typeface="Arial" panose="020B0604020202020204" pitchFamily="34" charset="0"/>
              </a:rPr>
              <a:t>estival in train station</a:t>
            </a:r>
            <a:endParaRPr lang="en-US" sz="2400" b="1" dirty="0">
              <a:solidFill>
                <a:schemeClr val="bg1">
                  <a:lumMod val="85000"/>
                </a:schemeClr>
              </a:solidFill>
              <a:latin typeface="Arial" panose="020B0604020202020204" pitchFamily="34" charset="0"/>
              <a:cs typeface="Arial" panose="020B0604020202020204" pitchFamily="34" charset="0"/>
            </a:endParaRPr>
          </a:p>
        </p:txBody>
      </p:sp>
      <p:sp>
        <p:nvSpPr>
          <p:cNvPr id="13" name="TextBox 12"/>
          <p:cNvSpPr txBox="1"/>
          <p:nvPr/>
        </p:nvSpPr>
        <p:spPr>
          <a:xfrm>
            <a:off x="5076070" y="3223425"/>
            <a:ext cx="4057521" cy="523220"/>
          </a:xfrm>
          <a:prstGeom prst="rect">
            <a:avLst/>
          </a:prstGeom>
          <a:noFill/>
        </p:spPr>
        <p:txBody>
          <a:bodyPr wrap="none" rtlCol="0">
            <a:spAutoFit/>
          </a:bodyPr>
          <a:lstStyle/>
          <a:p>
            <a:pPr algn="ctr"/>
            <a:r>
              <a:rPr lang="en-US" sz="2800" b="1" dirty="0">
                <a:solidFill>
                  <a:schemeClr val="bg1"/>
                </a:solidFill>
                <a:latin typeface="Arial" panose="020B0604020202020204" pitchFamily="34" charset="0"/>
                <a:cs typeface="Arial" panose="020B0604020202020204" pitchFamily="34" charset="0"/>
              </a:rPr>
              <a:t>t</a:t>
            </a:r>
            <a:r>
              <a:rPr lang="en-US" sz="2800" b="1" dirty="0" smtClean="0">
                <a:solidFill>
                  <a:schemeClr val="bg1"/>
                </a:solidFill>
                <a:latin typeface="Arial" panose="020B0604020202020204" pitchFamily="34" charset="0"/>
                <a:cs typeface="Arial" panose="020B0604020202020204" pitchFamily="34" charset="0"/>
              </a:rPr>
              <a:t>eleworking promotion</a:t>
            </a:r>
            <a:endParaRPr lang="en-US" sz="2800" b="1"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3331110" y="3602625"/>
            <a:ext cx="4841390" cy="523220"/>
          </a:xfrm>
          <a:prstGeom prst="rect">
            <a:avLst/>
          </a:prstGeom>
          <a:noFill/>
        </p:spPr>
        <p:txBody>
          <a:bodyPr wrap="none" rtlCol="0">
            <a:spAutoFit/>
          </a:bodyPr>
          <a:lstStyle/>
          <a:p>
            <a:pPr algn="ctr"/>
            <a:r>
              <a:rPr lang="en-US" sz="2800" b="1" dirty="0" smtClean="0">
                <a:solidFill>
                  <a:schemeClr val="bg1">
                    <a:lumMod val="65000"/>
                  </a:schemeClr>
                </a:solidFill>
                <a:latin typeface="Arial" panose="020B0604020202020204" pitchFamily="34" charset="0"/>
                <a:cs typeface="Arial" panose="020B0604020202020204" pitchFamily="34" charset="0"/>
              </a:rPr>
              <a:t>redesign of parking spaces</a:t>
            </a:r>
            <a:endParaRPr lang="en-US" sz="2800" b="1" dirty="0">
              <a:solidFill>
                <a:schemeClr val="bg1">
                  <a:lumMod val="65000"/>
                </a:schemeClr>
              </a:solidFill>
              <a:latin typeface="Arial" panose="020B0604020202020204" pitchFamily="34" charset="0"/>
              <a:cs typeface="Arial" panose="020B0604020202020204" pitchFamily="34" charset="0"/>
            </a:endParaRPr>
          </a:p>
        </p:txBody>
      </p:sp>
      <p:sp>
        <p:nvSpPr>
          <p:cNvPr id="15" name="TextBox 14"/>
          <p:cNvSpPr txBox="1"/>
          <p:nvPr/>
        </p:nvSpPr>
        <p:spPr>
          <a:xfrm>
            <a:off x="3499472" y="2924930"/>
            <a:ext cx="2800768" cy="461665"/>
          </a:xfrm>
          <a:prstGeom prst="rect">
            <a:avLst/>
          </a:prstGeom>
          <a:noFill/>
        </p:spPr>
        <p:txBody>
          <a:bodyPr wrap="none" rtlCol="0">
            <a:spAutoFit/>
          </a:bodyPr>
          <a:lstStyle/>
          <a:p>
            <a:pPr algn="ctr"/>
            <a:r>
              <a:rPr lang="en-US" sz="2400" b="1" dirty="0">
                <a:solidFill>
                  <a:schemeClr val="bg1">
                    <a:lumMod val="85000"/>
                  </a:schemeClr>
                </a:solidFill>
                <a:latin typeface="Arial" panose="020B0604020202020204" pitchFamily="34" charset="0"/>
                <a:cs typeface="Arial" panose="020B0604020202020204" pitchFamily="34" charset="0"/>
              </a:rPr>
              <a:t>a</a:t>
            </a:r>
            <a:r>
              <a:rPr lang="en-US" sz="2400" b="1" dirty="0" smtClean="0">
                <a:solidFill>
                  <a:schemeClr val="bg1">
                    <a:lumMod val="85000"/>
                  </a:schemeClr>
                </a:solidFill>
                <a:latin typeface="Arial" panose="020B0604020202020204" pitchFamily="34" charset="0"/>
                <a:cs typeface="Arial" panose="020B0604020202020204" pitchFamily="34" charset="0"/>
              </a:rPr>
              <a:t>ctive commuting</a:t>
            </a:r>
            <a:endParaRPr lang="en-US" sz="2400" b="1" dirty="0">
              <a:solidFill>
                <a:schemeClr val="bg1">
                  <a:lumMod val="8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7430" y="5323523"/>
            <a:ext cx="2571593" cy="265777"/>
          </a:xfrm>
          <a:prstGeom prst="rect">
            <a:avLst/>
          </a:prstGeom>
        </p:spPr>
      </p:pic>
      <p:sp>
        <p:nvSpPr>
          <p:cNvPr id="17" name="TextBox 16"/>
          <p:cNvSpPr txBox="1"/>
          <p:nvPr/>
        </p:nvSpPr>
        <p:spPr>
          <a:xfrm>
            <a:off x="353194" y="5274186"/>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5" cstate="print"/>
          <a:stretch>
            <a:fillRect/>
          </a:stretch>
        </p:blipFill>
        <p:spPr>
          <a:xfrm>
            <a:off x="8060788" y="5916016"/>
            <a:ext cx="694706" cy="517624"/>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Tree>
    <p:extLst>
      <p:ext uri="{BB962C8B-B14F-4D97-AF65-F5344CB8AC3E}">
        <p14:creationId xmlns:p14="http://schemas.microsoft.com/office/powerpoint/2010/main" xmlns="" val="4011906080"/>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M:\Projects Mobility Forum\EMW\2015-2017\6 - Award Procedure\EMW Award 2015\EMW Award 2015 Applications\ESP_Murcia\Murcia_Supporting Materials\Murcia_Pictures\DSC_034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9144000" cy="613766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2627730" y="4357607"/>
            <a:ext cx="6480900" cy="1015663"/>
          </a:xfrm>
          <a:prstGeom prst="rect">
            <a:avLst/>
          </a:prstGeom>
          <a:noFill/>
        </p:spPr>
        <p:txBody>
          <a:bodyPr wrap="square" rtlCol="0">
            <a:spAutoFit/>
          </a:bodyPr>
          <a:lstStyle/>
          <a:p>
            <a:pPr algn="r"/>
            <a:r>
              <a:rPr lang="en-GB" sz="60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Murcia</a:t>
            </a:r>
            <a:endParaRPr lang="en-GB" sz="6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2" descr="M:\Projects Mobility Forum\EMW\2015-2017\3 - Support to EMW activities\EMW Communication Toolkit\Toolkit\POWERPOINT\Links\logo-EuMobWeek.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 name="Group 4"/>
          <p:cNvGrpSpPr/>
          <p:nvPr/>
        </p:nvGrpSpPr>
        <p:grpSpPr>
          <a:xfrm>
            <a:off x="-4" y="5210243"/>
            <a:ext cx="9144004" cy="1647757"/>
            <a:chOff x="-4" y="5210243"/>
            <a:chExt cx="9144004" cy="1647757"/>
          </a:xfrm>
        </p:grpSpPr>
        <p:pic>
          <p:nvPicPr>
            <p:cNvPr id="6" name="Picture 2" descr="M:\Projects Mobility Forum\EMW\2015-2017\3 - Support to EMW activities\EMW Communication Toolkit\Toolkit\POWERPOINT\Links\footer-landscape-bleed blank.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8" name="TextBox 7"/>
            <p:cNvSpPr txBox="1"/>
            <p:nvPr/>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9" name="Picture 2" descr="http://vignette1.wikia.nocookie.net/dusktilldawn/images/1/1a/Twitter_logo.png/revision/latest?cb=2014050721083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sp>
          <p:nvSpPr>
            <p:cNvPr id="11" name="Rectangle 10"/>
            <p:cNvSpPr/>
            <p:nvPr/>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3707880" y="5085230"/>
            <a:ext cx="5328740" cy="461665"/>
          </a:xfrm>
          <a:prstGeom prst="rect">
            <a:avLst/>
          </a:prstGeom>
          <a:no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Spain</a:t>
            </a:r>
            <a:endParaRPr lang="en-US" sz="2000"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TextBox 12"/>
          <p:cNvSpPr txBox="1"/>
          <p:nvPr/>
        </p:nvSpPr>
        <p:spPr>
          <a:xfrm>
            <a:off x="2195670" y="4129950"/>
            <a:ext cx="6876320" cy="523220"/>
          </a:xfrm>
          <a:prstGeom prst="rect">
            <a:avLst/>
          </a:prstGeom>
          <a:noFill/>
        </p:spPr>
        <p:txBody>
          <a:bodyPr wrap="square" rtlCol="0">
            <a:spAutoFit/>
          </a:bodyPr>
          <a:lstStyle/>
          <a:p>
            <a:pPr algn="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Multimodality in public transport</a:t>
            </a:r>
          </a:p>
        </p:txBody>
      </p:sp>
      <p:pic>
        <p:nvPicPr>
          <p:cNvPr id="14" name="Picture 1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7430" y="5323523"/>
            <a:ext cx="2571593" cy="265777"/>
          </a:xfrm>
          <a:prstGeom prst="rect">
            <a:avLst/>
          </a:prstGeom>
        </p:spPr>
      </p:pic>
      <p:sp>
        <p:nvSpPr>
          <p:cNvPr id="15" name="TextBox 14"/>
          <p:cNvSpPr txBox="1"/>
          <p:nvPr/>
        </p:nvSpPr>
        <p:spPr>
          <a:xfrm>
            <a:off x="353194" y="5274186"/>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7" cstate="print"/>
          <a:stretch>
            <a:fillRect/>
          </a:stretch>
        </p:blipFill>
        <p:spPr>
          <a:xfrm>
            <a:off x="8060788" y="5916016"/>
            <a:ext cx="694706" cy="517624"/>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Tree>
    <p:extLst>
      <p:ext uri="{BB962C8B-B14F-4D97-AF65-F5344CB8AC3E}">
        <p14:creationId xmlns:p14="http://schemas.microsoft.com/office/powerpoint/2010/main" xmlns="" val="2029746061"/>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Projects Mobility Forum\EMW\2015-2017\6 - Award Procedure\EMW Award 2015\EMW Award 2015 Applications\BGR_Sofia\Sofia_Supporting Materials\Sofia_Pictures\EMW_16.09\12010663_907551709337657_2617944266489255461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50" y="-27480"/>
            <a:ext cx="9182100" cy="676275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2627730" y="4357607"/>
            <a:ext cx="6480900" cy="1015663"/>
          </a:xfrm>
          <a:prstGeom prst="rect">
            <a:avLst/>
          </a:prstGeom>
          <a:noFill/>
        </p:spPr>
        <p:txBody>
          <a:bodyPr wrap="square" rtlCol="0">
            <a:spAutoFit/>
          </a:bodyPr>
          <a:lstStyle/>
          <a:p>
            <a:pPr algn="r"/>
            <a:r>
              <a:rPr lang="en-GB" sz="60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Sofia</a:t>
            </a:r>
            <a:endParaRPr lang="en-GB" sz="6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2" descr="M:\Projects Mobility Forum\EMW\2015-2017\3 - Support to EMW activities\EMW Communication Toolkit\Toolkit\POWERPOINT\Links\logo-EuMobWeek.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 name="Group 4"/>
          <p:cNvGrpSpPr/>
          <p:nvPr/>
        </p:nvGrpSpPr>
        <p:grpSpPr>
          <a:xfrm>
            <a:off x="-4" y="5210243"/>
            <a:ext cx="9144004" cy="1647757"/>
            <a:chOff x="-4" y="5210243"/>
            <a:chExt cx="9144004" cy="1647757"/>
          </a:xfrm>
        </p:grpSpPr>
        <p:pic>
          <p:nvPicPr>
            <p:cNvPr id="6" name="Picture 2" descr="M:\Projects Mobility Forum\EMW\2015-2017\3 - Support to EMW activities\EMW Communication Toolkit\Toolkit\POWERPOINT\Links\footer-landscape-bleed blank.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8" name="TextBox 7"/>
            <p:cNvSpPr txBox="1"/>
            <p:nvPr/>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9" name="Picture 2" descr="http://vignette1.wikia.nocookie.net/dusktilldawn/images/1/1a/Twitter_logo.png/revision/latest?cb=2014050721083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sp>
          <p:nvSpPr>
            <p:cNvPr id="11" name="Rectangle 10"/>
            <p:cNvSpPr/>
            <p:nvPr/>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3707880" y="5085230"/>
            <a:ext cx="5328740" cy="461665"/>
          </a:xfrm>
          <a:prstGeom prst="rect">
            <a:avLst/>
          </a:prstGeom>
          <a:no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Bulgaria</a:t>
            </a:r>
            <a:endParaRPr lang="en-US" sz="2000"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TextBox 12"/>
          <p:cNvSpPr txBox="1"/>
          <p:nvPr/>
        </p:nvSpPr>
        <p:spPr>
          <a:xfrm>
            <a:off x="2195670" y="4129950"/>
            <a:ext cx="6876320" cy="523220"/>
          </a:xfrm>
          <a:prstGeom prst="rect">
            <a:avLst/>
          </a:prstGeom>
          <a:noFill/>
        </p:spPr>
        <p:txBody>
          <a:bodyPr wrap="square" rtlCol="0">
            <a:spAutoFit/>
          </a:bodyPr>
          <a:lstStyle/>
          <a:p>
            <a:pPr algn="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Decorating the streets</a:t>
            </a:r>
          </a:p>
        </p:txBody>
      </p:sp>
      <p:pic>
        <p:nvPicPr>
          <p:cNvPr id="14" name="Picture 1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7430" y="5323523"/>
            <a:ext cx="2571593" cy="265777"/>
          </a:xfrm>
          <a:prstGeom prst="rect">
            <a:avLst/>
          </a:prstGeom>
        </p:spPr>
      </p:pic>
      <p:sp>
        <p:nvSpPr>
          <p:cNvPr id="15" name="TextBox 14"/>
          <p:cNvSpPr txBox="1"/>
          <p:nvPr/>
        </p:nvSpPr>
        <p:spPr>
          <a:xfrm>
            <a:off x="353194" y="5274186"/>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7" cstate="print"/>
          <a:stretch>
            <a:fillRect/>
          </a:stretch>
        </p:blipFill>
        <p:spPr>
          <a:xfrm>
            <a:off x="8060788" y="5916016"/>
            <a:ext cx="694706" cy="517624"/>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Tree>
    <p:extLst>
      <p:ext uri="{BB962C8B-B14F-4D97-AF65-F5344CB8AC3E}">
        <p14:creationId xmlns:p14="http://schemas.microsoft.com/office/powerpoint/2010/main" xmlns="" val="1709303340"/>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92599" y="1589188"/>
            <a:ext cx="3800274" cy="3325591"/>
          </a:xfrm>
        </p:spPr>
        <p:txBody>
          <a:bodyPr/>
          <a:lstStyle/>
          <a:p>
            <a:r>
              <a:rPr lang="en-US" sz="1800" b="1" dirty="0" err="1" smtClean="0"/>
              <a:t>Polotsk</a:t>
            </a:r>
            <a:r>
              <a:rPr lang="en-US" sz="1800" dirty="0" smtClean="0"/>
              <a:t> </a:t>
            </a:r>
            <a:r>
              <a:rPr lang="en-US" sz="1800" dirty="0"/>
              <a:t>signed up </a:t>
            </a:r>
            <a:r>
              <a:rPr lang="en-US" sz="1800" dirty="0" smtClean="0"/>
              <a:t>through </a:t>
            </a:r>
            <a:r>
              <a:rPr lang="en-US" sz="1800" b="1" dirty="0" smtClean="0"/>
              <a:t>“</a:t>
            </a:r>
            <a:r>
              <a:rPr lang="en-US" sz="1800" b="1" dirty="0" err="1" smtClean="0"/>
              <a:t>Interakcia</a:t>
            </a:r>
            <a:r>
              <a:rPr lang="en-US" sz="1800" b="1" dirty="0"/>
              <a:t>”</a:t>
            </a:r>
            <a:endParaRPr lang="en-US" sz="1800" dirty="0" smtClean="0"/>
          </a:p>
          <a:p>
            <a:r>
              <a:rPr lang="en-US" sz="1800" b="1" dirty="0" err="1"/>
              <a:t>Novopolotsk</a:t>
            </a:r>
            <a:r>
              <a:rPr lang="en-US" sz="1800" b="1" dirty="0"/>
              <a:t> </a:t>
            </a:r>
            <a:r>
              <a:rPr lang="en-US" sz="1800" dirty="0" smtClean="0"/>
              <a:t>town/city thanks to </a:t>
            </a:r>
            <a:r>
              <a:rPr lang="en-US" sz="1800" u="sng" dirty="0" err="1" smtClean="0">
                <a:hlinkClick r:id="rId2"/>
              </a:rPr>
              <a:t>Dzimitry</a:t>
            </a:r>
            <a:r>
              <a:rPr lang="en-US" sz="1800" u="sng" dirty="0" smtClean="0">
                <a:hlinkClick r:id="rId2"/>
              </a:rPr>
              <a:t> </a:t>
            </a:r>
            <a:r>
              <a:rPr lang="en-US" sz="1800" u="sng" dirty="0" err="1">
                <a:hlinkClick r:id="rId2"/>
              </a:rPr>
              <a:t>Babick</a:t>
            </a:r>
            <a:r>
              <a:rPr lang="en-US" sz="1800" dirty="0"/>
              <a:t> and the </a:t>
            </a:r>
            <a:r>
              <a:rPr lang="en-US" sz="1800" u="sng" dirty="0">
                <a:hlinkClick r:id="rId3"/>
              </a:rPr>
              <a:t>Belarus Transport </a:t>
            </a:r>
            <a:r>
              <a:rPr lang="en-US" sz="1800" u="sng" dirty="0" smtClean="0">
                <a:hlinkClick r:id="rId3"/>
              </a:rPr>
              <a:t>Union</a:t>
            </a:r>
            <a:endParaRPr lang="en-US" sz="1800" dirty="0" smtClean="0"/>
          </a:p>
          <a:p>
            <a:r>
              <a:rPr lang="en-US" sz="1800" dirty="0" smtClean="0"/>
              <a:t>Minsk with the </a:t>
            </a:r>
            <a:r>
              <a:rPr lang="en-US" sz="1800" b="1" dirty="0" smtClean="0"/>
              <a:t>Center </a:t>
            </a:r>
            <a:r>
              <a:rPr lang="en-US" sz="1800" b="1" dirty="0"/>
              <a:t>for </a:t>
            </a:r>
            <a:r>
              <a:rPr lang="en-US" sz="1800" b="1" dirty="0" smtClean="0"/>
              <a:t>Environmental Solutions (</a:t>
            </a:r>
            <a:r>
              <a:rPr lang="en-US" sz="1800" u="sng" dirty="0">
                <a:hlinkClick r:id="rId4"/>
              </a:rPr>
              <a:t>Pavel </a:t>
            </a:r>
            <a:r>
              <a:rPr lang="en-US" sz="1800" u="sng" dirty="0" err="1" smtClean="0">
                <a:hlinkClick r:id="rId4"/>
              </a:rPr>
              <a:t>Harbunou</a:t>
            </a:r>
            <a:r>
              <a:rPr lang="en-US" sz="1800" dirty="0" smtClean="0"/>
              <a:t>), the </a:t>
            </a:r>
            <a:r>
              <a:rPr lang="en-US" sz="1800" b="1" dirty="0" smtClean="0"/>
              <a:t>Minsk </a:t>
            </a:r>
            <a:r>
              <a:rPr lang="en-US" sz="1800" b="1" dirty="0"/>
              <a:t>cycling organization</a:t>
            </a:r>
            <a:r>
              <a:rPr lang="en-US" sz="1800" dirty="0"/>
              <a:t> </a:t>
            </a:r>
            <a:r>
              <a:rPr lang="en-US" sz="1800" dirty="0" smtClean="0"/>
              <a:t>&amp; </a:t>
            </a:r>
            <a:r>
              <a:rPr lang="en-US" sz="1800" u="sng" dirty="0">
                <a:hlinkClick r:id="rId5"/>
              </a:rPr>
              <a:t>Green </a:t>
            </a:r>
            <a:r>
              <a:rPr lang="en-US" sz="1800" u="sng" dirty="0" smtClean="0">
                <a:hlinkClick r:id="rId5"/>
              </a:rPr>
              <a:t>Network</a:t>
            </a:r>
            <a:endParaRPr lang="en-US" sz="1800" u="sng" dirty="0" smtClean="0"/>
          </a:p>
          <a:p>
            <a:r>
              <a:rPr lang="en-US" sz="1800" b="1" dirty="0" smtClean="0"/>
              <a:t>UNDP </a:t>
            </a:r>
            <a:r>
              <a:rPr lang="en-US" sz="1800" dirty="0" smtClean="0"/>
              <a:t>+ new project in two cities</a:t>
            </a:r>
            <a:endParaRPr lang="en-US" i="1" dirty="0"/>
          </a:p>
        </p:txBody>
      </p:sp>
      <p:sp>
        <p:nvSpPr>
          <p:cNvPr id="4" name="TextBox 3"/>
          <p:cNvSpPr txBox="1"/>
          <p:nvPr/>
        </p:nvSpPr>
        <p:spPr>
          <a:xfrm>
            <a:off x="611449" y="5661310"/>
            <a:ext cx="1989647" cy="253916"/>
          </a:xfrm>
          <a:prstGeom prst="rect">
            <a:avLst/>
          </a:prstGeom>
          <a:noFill/>
        </p:spPr>
        <p:txBody>
          <a:bodyPr wrap="none" rtlCol="0">
            <a:spAutoFit/>
          </a:bodyPr>
          <a:lstStyle/>
          <a:p>
            <a:r>
              <a:rPr lang="en-US" sz="1050" dirty="0" smtClean="0">
                <a:solidFill>
                  <a:srgbClr val="575756"/>
                </a:solidFill>
                <a:latin typeface="Arial" panose="020B0604020202020204" pitchFamily="34" charset="0"/>
                <a:cs typeface="Arial" panose="020B0604020202020204" pitchFamily="34" charset="0"/>
              </a:rPr>
              <a:t>#</a:t>
            </a:r>
            <a:r>
              <a:rPr lang="en-US" sz="1050" b="1" dirty="0" smtClean="0">
                <a:solidFill>
                  <a:srgbClr val="575756"/>
                </a:solidFill>
                <a:latin typeface="Arial" panose="020B0604020202020204" pitchFamily="34" charset="0"/>
                <a:cs typeface="Arial" panose="020B0604020202020204" pitchFamily="34" charset="0"/>
              </a:rPr>
              <a:t>mobility</a:t>
            </a:r>
            <a:r>
              <a:rPr lang="en-US" sz="1050" dirty="0" smtClean="0">
                <a:solidFill>
                  <a:srgbClr val="575756"/>
                </a:solidFill>
                <a:latin typeface="Arial" panose="020B0604020202020204" pitchFamily="34" charset="0"/>
                <a:cs typeface="Arial" panose="020B0604020202020204" pitchFamily="34" charset="0"/>
              </a:rPr>
              <a:t>week #</a:t>
            </a:r>
            <a:r>
              <a:rPr lang="en-US" sz="1050" b="1" dirty="0" err="1" smtClean="0">
                <a:solidFill>
                  <a:srgbClr val="575756"/>
                </a:solidFill>
                <a:latin typeface="Arial" panose="020B0604020202020204" pitchFamily="34" charset="0"/>
                <a:cs typeface="Arial" panose="020B0604020202020204" pitchFamily="34" charset="0"/>
              </a:rPr>
              <a:t>local</a:t>
            </a:r>
            <a:r>
              <a:rPr lang="en-US" sz="1050" dirty="0" err="1" smtClean="0">
                <a:solidFill>
                  <a:srgbClr val="575756"/>
                </a:solidFill>
                <a:latin typeface="Arial" panose="020B0604020202020204" pitchFamily="34" charset="0"/>
                <a:cs typeface="Arial" panose="020B0604020202020204" pitchFamily="34" charset="0"/>
              </a:rPr>
              <a:t>hashtag</a:t>
            </a:r>
            <a:endParaRPr lang="en-US" sz="1050" dirty="0">
              <a:solidFill>
                <a:srgbClr val="575756"/>
              </a:solidFill>
              <a:latin typeface="Arial" panose="020B0604020202020204" pitchFamily="34" charset="0"/>
              <a:cs typeface="Arial" panose="020B0604020202020204" pitchFamily="34" charset="0"/>
            </a:endParaRPr>
          </a:p>
        </p:txBody>
      </p:sp>
      <p:pic>
        <p:nvPicPr>
          <p:cNvPr id="5" name="Picture 2" descr="http://vignette1.wikia.nocookie.net/dusktilldawn/images/1/1a/Twitter_logo.png/revision/latest?cb=2014050721083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67430" y="5704441"/>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84848" y="5229250"/>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sp>
        <p:nvSpPr>
          <p:cNvPr id="7" name="TextBox 6"/>
          <p:cNvSpPr txBox="1"/>
          <p:nvPr/>
        </p:nvSpPr>
        <p:spPr>
          <a:xfrm>
            <a:off x="403381" y="5452974"/>
            <a:ext cx="1609736" cy="253916"/>
          </a:xfrm>
          <a:prstGeom prst="rect">
            <a:avLst/>
          </a:prstGeom>
          <a:noFill/>
        </p:spPr>
        <p:txBody>
          <a:bodyPr wrap="none" rtlCol="0">
            <a:spAutoFit/>
          </a:bodyPr>
          <a:lstStyle/>
          <a:p>
            <a:r>
              <a:rPr lang="en-GB" sz="1050" b="1" i="1" dirty="0" smtClean="0">
                <a:solidFill>
                  <a:srgbClr val="164194"/>
                </a:solidFill>
                <a:latin typeface="Arial" panose="020B0604020202020204" pitchFamily="34" charset="0"/>
                <a:cs typeface="Arial" panose="020B0604020202020204" pitchFamily="34" charset="0"/>
              </a:rPr>
              <a:t>www.mobilityweek.eu</a:t>
            </a:r>
            <a:endParaRPr lang="en-GB" sz="1050" b="1" i="1" dirty="0">
              <a:solidFill>
                <a:srgbClr val="164194"/>
              </a:solidFill>
              <a:latin typeface="Arial" panose="020B0604020202020204" pitchFamily="34" charset="0"/>
              <a:cs typeface="Arial" panose="020B0604020202020204" pitchFamily="34" charset="0"/>
            </a:endParaRPr>
          </a:p>
        </p:txBody>
      </p:sp>
      <p:sp>
        <p:nvSpPr>
          <p:cNvPr id="8" name="TextBox 7"/>
          <p:cNvSpPr txBox="1"/>
          <p:nvPr/>
        </p:nvSpPr>
        <p:spPr>
          <a:xfrm>
            <a:off x="452556" y="168813"/>
            <a:ext cx="3039294" cy="307777"/>
          </a:xfrm>
          <a:prstGeom prst="rect">
            <a:avLst/>
          </a:prstGeom>
          <a:noFill/>
        </p:spPr>
        <p:txBody>
          <a:bodyPr wrap="none" lIns="0" tIns="0" rIns="0" bIns="0" rtlCol="0">
            <a:spAutoFit/>
          </a:bodyPr>
          <a:lstStyle/>
          <a:p>
            <a:r>
              <a:rPr lang="en-GB" sz="2000" spc="-150" dirty="0" smtClean="0">
                <a:solidFill>
                  <a:srgbClr val="164194"/>
                </a:solidFill>
                <a:latin typeface="Arial" panose="020B0604020202020204" pitchFamily="34" charset="0"/>
                <a:cs typeface="Arial" panose="020B0604020202020204" pitchFamily="34" charset="0"/>
              </a:rPr>
              <a:t>EUROPEAN</a:t>
            </a:r>
            <a:r>
              <a:rPr lang="en-GB" sz="2000" b="1" spc="-150" dirty="0" smtClean="0">
                <a:solidFill>
                  <a:srgbClr val="164194"/>
                </a:solidFill>
                <a:latin typeface="Arial" panose="020B0604020202020204" pitchFamily="34" charset="0"/>
                <a:cs typeface="Arial" panose="020B0604020202020204" pitchFamily="34" charset="0"/>
              </a:rPr>
              <a:t>MOBILITY</a:t>
            </a:r>
            <a:r>
              <a:rPr lang="en-GB" sz="2000" spc="-150" dirty="0" smtClean="0">
                <a:solidFill>
                  <a:srgbClr val="164194"/>
                </a:solidFill>
                <a:latin typeface="Arial" panose="020B0604020202020204" pitchFamily="34" charset="0"/>
                <a:cs typeface="Arial" panose="020B0604020202020204" pitchFamily="34" charset="0"/>
              </a:rPr>
              <a:t>WEEK</a:t>
            </a:r>
            <a:endParaRPr lang="en-GB" sz="2000" spc="-150" dirty="0">
              <a:solidFill>
                <a:srgbClr val="164194"/>
              </a:solidFill>
              <a:latin typeface="Arial" panose="020B0604020202020204" pitchFamily="34" charset="0"/>
              <a:cs typeface="Arial" panose="020B0604020202020204" pitchFamily="34" charset="0"/>
            </a:endParaRPr>
          </a:p>
        </p:txBody>
      </p:sp>
      <p:sp>
        <p:nvSpPr>
          <p:cNvPr id="9" name="TextBox 8"/>
          <p:cNvSpPr txBox="1"/>
          <p:nvPr/>
        </p:nvSpPr>
        <p:spPr>
          <a:xfrm>
            <a:off x="435823" y="404580"/>
            <a:ext cx="1383392" cy="184666"/>
          </a:xfrm>
          <a:prstGeom prst="rect">
            <a:avLst/>
          </a:prstGeom>
          <a:noFill/>
        </p:spPr>
        <p:txBody>
          <a:bodyPr wrap="none" lIns="0" tIns="0" rIns="0" bIns="0" rtlCol="0">
            <a:spAutoFit/>
          </a:bodyPr>
          <a:lstStyle/>
          <a:p>
            <a:r>
              <a:rPr lang="en-GB" sz="1200" dirty="0" smtClean="0">
                <a:solidFill>
                  <a:srgbClr val="164194"/>
                </a:solidFill>
                <a:latin typeface="Arial" panose="020B0604020202020204" pitchFamily="34" charset="0"/>
                <a:cs typeface="Arial" panose="020B0604020202020204" pitchFamily="34" charset="0"/>
              </a:rPr>
              <a:t>16-22 SEPTEMBER</a:t>
            </a:r>
            <a:endParaRPr lang="en-GB" sz="1200" dirty="0">
              <a:solidFill>
                <a:srgbClr val="164194"/>
              </a:solidFill>
              <a:latin typeface="Arial" panose="020B0604020202020204" pitchFamily="34" charset="0"/>
              <a:cs typeface="Arial" panose="020B0604020202020204" pitchFamily="34" charset="0"/>
            </a:endParaRPr>
          </a:p>
        </p:txBody>
      </p:sp>
      <p:sp>
        <p:nvSpPr>
          <p:cNvPr id="18" name="TextBox 17"/>
          <p:cNvSpPr txBox="1"/>
          <p:nvPr/>
        </p:nvSpPr>
        <p:spPr>
          <a:xfrm>
            <a:off x="320998" y="782418"/>
            <a:ext cx="4271875" cy="646331"/>
          </a:xfrm>
          <a:prstGeom prst="rect">
            <a:avLst/>
          </a:prstGeom>
          <a:noFill/>
        </p:spPr>
        <p:txBody>
          <a:bodyPr wrap="none" rtlCol="0">
            <a:spAutoFit/>
          </a:bodyPr>
          <a:lstStyle/>
          <a:p>
            <a:pPr algn="r"/>
            <a:r>
              <a:rPr lang="en-US" sz="3600" dirty="0" smtClean="0">
                <a:solidFill>
                  <a:srgbClr val="164194"/>
                </a:solidFill>
                <a:latin typeface="Arial" panose="020B0604020202020204" pitchFamily="34" charset="0"/>
                <a:cs typeface="Arial" panose="020B0604020202020204" pitchFamily="34" charset="0"/>
              </a:rPr>
              <a:t>A LITTLE HISTORY</a:t>
            </a:r>
          </a:p>
        </p:txBody>
      </p:sp>
      <p:pic>
        <p:nvPicPr>
          <p:cNvPr id="19" name="Picture 18"/>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081190" y="353593"/>
            <a:ext cx="3748235" cy="4875657"/>
          </a:xfrm>
          <a:prstGeom prst="rect">
            <a:avLst/>
          </a:prstGeom>
          <a:ln>
            <a:solidFill>
              <a:schemeClr val="bg2">
                <a:lumMod val="90000"/>
              </a:schemeClr>
            </a:solidFill>
          </a:ln>
        </p:spPr>
      </p:pic>
    </p:spTree>
    <p:extLst>
      <p:ext uri="{BB962C8B-B14F-4D97-AF65-F5344CB8AC3E}">
        <p14:creationId xmlns:p14="http://schemas.microsoft.com/office/powerpoint/2010/main" xmlns="" val="336574352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M:\Projects Mobility Forum\EMW\2015-2017\6 - Award Procedure\EMW Award 2015\EMW Award 2015 Applications\HRV_Zagreb\Zagreb_Supporting Materials\Zagreb_Pictures\21_09_Zagreb djelatnici\IMAG0476.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701" t="48" r="2695" b="-48"/>
          <a:stretch/>
        </p:blipFill>
        <p:spPr bwMode="auto">
          <a:xfrm>
            <a:off x="-5" y="0"/>
            <a:ext cx="9144005" cy="563981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627730" y="4357607"/>
            <a:ext cx="6480900" cy="1015663"/>
          </a:xfrm>
          <a:prstGeom prst="rect">
            <a:avLst/>
          </a:prstGeom>
          <a:noFill/>
        </p:spPr>
        <p:txBody>
          <a:bodyPr wrap="square" rtlCol="0">
            <a:spAutoFit/>
          </a:bodyPr>
          <a:lstStyle/>
          <a:p>
            <a:pPr algn="r"/>
            <a:r>
              <a:rPr lang="en-GB" sz="60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Zagreb</a:t>
            </a:r>
            <a:endParaRPr lang="en-GB" sz="6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descr="M:\Projects Mobility Forum\EMW\2015-2017\3 - Support to EMW activities\EMW Communication Toolkit\Toolkit\POWERPOINT\Links\logo-EuMobWeek.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 name="Group 3"/>
          <p:cNvGrpSpPr/>
          <p:nvPr/>
        </p:nvGrpSpPr>
        <p:grpSpPr>
          <a:xfrm>
            <a:off x="-4" y="5210243"/>
            <a:ext cx="9144004" cy="1647757"/>
            <a:chOff x="-4" y="5210243"/>
            <a:chExt cx="9144004" cy="1647757"/>
          </a:xfrm>
        </p:grpSpPr>
        <p:pic>
          <p:nvPicPr>
            <p:cNvPr id="5" name="Picture 2" descr="M:\Projects Mobility Forum\EMW\2015-2017\3 - Support to EMW activities\EMW Communication Toolkit\Toolkit\POWERPOINT\Links\footer-landscape-bleed blank.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7" name="TextBox 6"/>
            <p:cNvSpPr txBox="1"/>
            <p:nvPr/>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8" name="Picture 2" descr="http://vignette1.wikia.nocookie.net/dusktilldawn/images/1/1a/Twitter_logo.png/revision/latest?cb=2014050721083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sp>
          <p:nvSpPr>
            <p:cNvPr id="10" name="Rectangle 9"/>
            <p:cNvSpPr/>
            <p:nvPr/>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3707880" y="5085230"/>
            <a:ext cx="5328740" cy="461665"/>
          </a:xfrm>
          <a:prstGeom prst="rect">
            <a:avLst/>
          </a:prstGeom>
          <a:no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Croatia</a:t>
            </a:r>
            <a:endParaRPr lang="en-US" sz="2000"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TextBox 11"/>
          <p:cNvSpPr txBox="1"/>
          <p:nvPr/>
        </p:nvSpPr>
        <p:spPr>
          <a:xfrm>
            <a:off x="2195670" y="4129950"/>
            <a:ext cx="6876320" cy="523220"/>
          </a:xfrm>
          <a:prstGeom prst="rect">
            <a:avLst/>
          </a:prstGeom>
          <a:noFill/>
        </p:spPr>
        <p:txBody>
          <a:bodyPr wrap="square" rtlCol="0">
            <a:spAutoFit/>
          </a:bodyPr>
          <a:lstStyle/>
          <a:p>
            <a:pPr algn="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Free bike rental</a:t>
            </a:r>
          </a:p>
        </p:txBody>
      </p:sp>
      <p:pic>
        <p:nvPicPr>
          <p:cNvPr id="14" name="Picture 1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7430" y="5323523"/>
            <a:ext cx="2571593" cy="265777"/>
          </a:xfrm>
          <a:prstGeom prst="rect">
            <a:avLst/>
          </a:prstGeom>
        </p:spPr>
      </p:pic>
      <p:sp>
        <p:nvSpPr>
          <p:cNvPr id="15" name="TextBox 14"/>
          <p:cNvSpPr txBox="1"/>
          <p:nvPr/>
        </p:nvSpPr>
        <p:spPr>
          <a:xfrm>
            <a:off x="353194" y="5274186"/>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7" cstate="print"/>
          <a:stretch>
            <a:fillRect/>
          </a:stretch>
        </p:blipFill>
        <p:spPr>
          <a:xfrm>
            <a:off x="8060788" y="5916016"/>
            <a:ext cx="694706" cy="517624"/>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Tree>
    <p:extLst>
      <p:ext uri="{BB962C8B-B14F-4D97-AF65-F5344CB8AC3E}">
        <p14:creationId xmlns:p14="http://schemas.microsoft.com/office/powerpoint/2010/main" xmlns="" val="1625427482"/>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M:\Projects Mobility Forum\EMW\2015-2017\6 - Award Procedure\EMW Award 2015\EMW Award 2015 Applications\CYP_Lárnaka\Lárnaka_Supporting Materials\Lárnaka_Pictures\Photos from EMW2015\12-9-15 Folclore festival\010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469" y="-1"/>
            <a:ext cx="9170469" cy="611484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627730" y="4357607"/>
            <a:ext cx="6480900" cy="1015663"/>
          </a:xfrm>
          <a:prstGeom prst="rect">
            <a:avLst/>
          </a:prstGeom>
          <a:noFill/>
        </p:spPr>
        <p:txBody>
          <a:bodyPr wrap="square" rtlCol="0">
            <a:spAutoFit/>
          </a:bodyPr>
          <a:lstStyle/>
          <a:p>
            <a:pPr algn="r"/>
            <a:r>
              <a:rPr lang="en-GB" sz="6000" b="1" dirty="0" err="1"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Larnaka</a:t>
            </a:r>
            <a:endParaRPr lang="en-GB" sz="6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descr="M:\Projects Mobility Forum\EMW\2015-2017\3 - Support to EMW activities\EMW Communication Toolkit\Toolkit\POWERPOINT\Links\logo-EuMobWeek.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 name="Group 3"/>
          <p:cNvGrpSpPr/>
          <p:nvPr/>
        </p:nvGrpSpPr>
        <p:grpSpPr>
          <a:xfrm>
            <a:off x="-4" y="5210243"/>
            <a:ext cx="9144004" cy="1647757"/>
            <a:chOff x="-4" y="5210243"/>
            <a:chExt cx="9144004" cy="1647757"/>
          </a:xfrm>
        </p:grpSpPr>
        <p:pic>
          <p:nvPicPr>
            <p:cNvPr id="5" name="Picture 2" descr="M:\Projects Mobility Forum\EMW\2015-2017\3 - Support to EMW activities\EMW Communication Toolkit\Toolkit\POWERPOINT\Links\footer-landscape-bleed blank.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7" name="TextBox 6"/>
            <p:cNvSpPr txBox="1"/>
            <p:nvPr/>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8" name="Picture 2" descr="http://vignette1.wikia.nocookie.net/dusktilldawn/images/1/1a/Twitter_logo.png/revision/latest?cb=2014050721083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sp>
          <p:nvSpPr>
            <p:cNvPr id="10" name="Rectangle 9"/>
            <p:cNvSpPr/>
            <p:nvPr/>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3707880" y="5085230"/>
            <a:ext cx="5328740" cy="461665"/>
          </a:xfrm>
          <a:prstGeom prst="rect">
            <a:avLst/>
          </a:prstGeom>
          <a:no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Cyprus</a:t>
            </a:r>
            <a:endParaRPr lang="en-US" sz="2000"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TextBox 11"/>
          <p:cNvSpPr txBox="1"/>
          <p:nvPr/>
        </p:nvSpPr>
        <p:spPr>
          <a:xfrm>
            <a:off x="2195670" y="4129950"/>
            <a:ext cx="6876320" cy="523220"/>
          </a:xfrm>
          <a:prstGeom prst="rect">
            <a:avLst/>
          </a:prstGeom>
          <a:noFill/>
        </p:spPr>
        <p:txBody>
          <a:bodyPr wrap="square" rtlCol="0">
            <a:spAutoFit/>
          </a:bodyPr>
          <a:lstStyle/>
          <a:p>
            <a:pPr algn="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Festivals at the street</a:t>
            </a:r>
          </a:p>
        </p:txBody>
      </p:sp>
      <p:pic>
        <p:nvPicPr>
          <p:cNvPr id="14" name="Picture 1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7430" y="5323523"/>
            <a:ext cx="2571593" cy="265777"/>
          </a:xfrm>
          <a:prstGeom prst="rect">
            <a:avLst/>
          </a:prstGeom>
        </p:spPr>
      </p:pic>
      <p:sp>
        <p:nvSpPr>
          <p:cNvPr id="15" name="TextBox 14"/>
          <p:cNvSpPr txBox="1"/>
          <p:nvPr/>
        </p:nvSpPr>
        <p:spPr>
          <a:xfrm>
            <a:off x="353194" y="5274186"/>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7" cstate="print"/>
          <a:stretch>
            <a:fillRect/>
          </a:stretch>
        </p:blipFill>
        <p:spPr>
          <a:xfrm>
            <a:off x="8060788" y="5916016"/>
            <a:ext cx="694706" cy="517624"/>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Tree>
    <p:extLst>
      <p:ext uri="{BB962C8B-B14F-4D97-AF65-F5344CB8AC3E}">
        <p14:creationId xmlns:p14="http://schemas.microsoft.com/office/powerpoint/2010/main" xmlns="" val="2625796777"/>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M:\Projects Mobility Forum\EMW\2014-2015\6. Award\Applications\FI_Turku\Car Free Day_Nordic walking.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4954"/>
          <a:stretch/>
        </p:blipFill>
        <p:spPr bwMode="auto">
          <a:xfrm>
            <a:off x="-1" y="0"/>
            <a:ext cx="9144001" cy="573332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2627730" y="4357607"/>
            <a:ext cx="6480900" cy="1015663"/>
          </a:xfrm>
          <a:prstGeom prst="rect">
            <a:avLst/>
          </a:prstGeom>
          <a:noFill/>
        </p:spPr>
        <p:txBody>
          <a:bodyPr wrap="square" rtlCol="0">
            <a:spAutoFit/>
          </a:bodyPr>
          <a:lstStyle/>
          <a:p>
            <a:pPr algn="r"/>
            <a:r>
              <a:rPr lang="en-GB" sz="60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Turku</a:t>
            </a:r>
            <a:endParaRPr lang="en-GB" sz="6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3" descr="M:\Projects Mobility Forum\EMW\2015-2017\3 - Support to EMW activities\EMW Communication Toolkit\Toolkit\POWERPOINT\Links\logo-EuMobWeek.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 name="Group 4"/>
          <p:cNvGrpSpPr/>
          <p:nvPr/>
        </p:nvGrpSpPr>
        <p:grpSpPr>
          <a:xfrm>
            <a:off x="-4" y="5210243"/>
            <a:ext cx="9144004" cy="1647757"/>
            <a:chOff x="-4" y="5210243"/>
            <a:chExt cx="9144004" cy="1647757"/>
          </a:xfrm>
        </p:grpSpPr>
        <p:pic>
          <p:nvPicPr>
            <p:cNvPr id="6" name="Picture 2" descr="M:\Projects Mobility Forum\EMW\2015-2017\3 - Support to EMW activities\EMW Communication Toolkit\Toolkit\POWERPOINT\Links\footer-landscape-bleed blank.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8" name="TextBox 7"/>
            <p:cNvSpPr txBox="1"/>
            <p:nvPr/>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9" name="Picture 2" descr="http://vignette1.wikia.nocookie.net/dusktilldawn/images/1/1a/Twitter_logo.png/revision/latest?cb=2014050721083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sp>
          <p:nvSpPr>
            <p:cNvPr id="11" name="Rectangle 10"/>
            <p:cNvSpPr/>
            <p:nvPr/>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3707880" y="5085230"/>
            <a:ext cx="5328740" cy="461665"/>
          </a:xfrm>
          <a:prstGeom prst="rect">
            <a:avLst/>
          </a:prstGeom>
          <a:no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Finland</a:t>
            </a:r>
            <a:endParaRPr lang="en-US" sz="2000"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TextBox 12"/>
          <p:cNvSpPr txBox="1"/>
          <p:nvPr/>
        </p:nvSpPr>
        <p:spPr>
          <a:xfrm>
            <a:off x="2195670" y="4129950"/>
            <a:ext cx="6876320" cy="523220"/>
          </a:xfrm>
          <a:prstGeom prst="rect">
            <a:avLst/>
          </a:prstGeom>
          <a:noFill/>
        </p:spPr>
        <p:txBody>
          <a:bodyPr wrap="square" rtlCol="0">
            <a:spAutoFit/>
          </a:bodyPr>
          <a:lstStyle/>
          <a:p>
            <a:pPr algn="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Sports</a:t>
            </a:r>
          </a:p>
        </p:txBody>
      </p:sp>
      <p:pic>
        <p:nvPicPr>
          <p:cNvPr id="14" name="Picture 1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7430" y="5323523"/>
            <a:ext cx="2571593" cy="265777"/>
          </a:xfrm>
          <a:prstGeom prst="rect">
            <a:avLst/>
          </a:prstGeom>
        </p:spPr>
      </p:pic>
      <p:sp>
        <p:nvSpPr>
          <p:cNvPr id="15" name="TextBox 14"/>
          <p:cNvSpPr txBox="1"/>
          <p:nvPr/>
        </p:nvSpPr>
        <p:spPr>
          <a:xfrm>
            <a:off x="353194" y="5274186"/>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7" cstate="print"/>
          <a:stretch>
            <a:fillRect/>
          </a:stretch>
        </p:blipFill>
        <p:spPr>
          <a:xfrm>
            <a:off x="8060788" y="5916016"/>
            <a:ext cx="694706" cy="517624"/>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Tree>
    <p:extLst>
      <p:ext uri="{BB962C8B-B14F-4D97-AF65-F5344CB8AC3E}">
        <p14:creationId xmlns:p14="http://schemas.microsoft.com/office/powerpoint/2010/main" xmlns="" val="2615981517"/>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5263" y="716939"/>
            <a:ext cx="3612912" cy="646331"/>
          </a:xfrm>
          <a:prstGeom prst="rect">
            <a:avLst/>
          </a:prstGeom>
          <a:noFill/>
        </p:spPr>
        <p:txBody>
          <a:bodyPr wrap="none" rtlCol="0">
            <a:spAutoFit/>
          </a:bodyPr>
          <a:lstStyle/>
          <a:p>
            <a:pPr algn="r"/>
            <a:r>
              <a:rPr lang="en-US" sz="3600" dirty="0" smtClean="0">
                <a:solidFill>
                  <a:srgbClr val="164194"/>
                </a:solidFill>
                <a:latin typeface="Arial" panose="020B0604020202020204" pitchFamily="34" charset="0"/>
                <a:cs typeface="Arial" panose="020B0604020202020204" pitchFamily="34" charset="0"/>
              </a:rPr>
              <a:t>REGISTRATION</a:t>
            </a:r>
          </a:p>
        </p:txBody>
      </p:sp>
      <p:sp>
        <p:nvSpPr>
          <p:cNvPr id="5" name="TextBox 4"/>
          <p:cNvSpPr txBox="1"/>
          <p:nvPr/>
        </p:nvSpPr>
        <p:spPr>
          <a:xfrm>
            <a:off x="611449" y="5661310"/>
            <a:ext cx="1989647" cy="253916"/>
          </a:xfrm>
          <a:prstGeom prst="rect">
            <a:avLst/>
          </a:prstGeom>
          <a:noFill/>
        </p:spPr>
        <p:txBody>
          <a:bodyPr wrap="none" rtlCol="0">
            <a:spAutoFit/>
          </a:bodyPr>
          <a:lstStyle/>
          <a:p>
            <a:r>
              <a:rPr lang="en-US" sz="1050" dirty="0" smtClean="0">
                <a:solidFill>
                  <a:srgbClr val="575756"/>
                </a:solidFill>
                <a:latin typeface="Arial" panose="020B0604020202020204" pitchFamily="34" charset="0"/>
                <a:cs typeface="Arial" panose="020B0604020202020204" pitchFamily="34" charset="0"/>
              </a:rPr>
              <a:t>#</a:t>
            </a:r>
            <a:r>
              <a:rPr lang="en-US" sz="1050" b="1" dirty="0" smtClean="0">
                <a:solidFill>
                  <a:srgbClr val="575756"/>
                </a:solidFill>
                <a:latin typeface="Arial" panose="020B0604020202020204" pitchFamily="34" charset="0"/>
                <a:cs typeface="Arial" panose="020B0604020202020204" pitchFamily="34" charset="0"/>
              </a:rPr>
              <a:t>mobility</a:t>
            </a:r>
            <a:r>
              <a:rPr lang="en-US" sz="1050" dirty="0" smtClean="0">
                <a:solidFill>
                  <a:srgbClr val="575756"/>
                </a:solidFill>
                <a:latin typeface="Arial" panose="020B0604020202020204" pitchFamily="34" charset="0"/>
                <a:cs typeface="Arial" panose="020B0604020202020204" pitchFamily="34" charset="0"/>
              </a:rPr>
              <a:t>week #</a:t>
            </a:r>
            <a:r>
              <a:rPr lang="en-US" sz="1050" b="1" dirty="0" err="1" smtClean="0">
                <a:solidFill>
                  <a:srgbClr val="575756"/>
                </a:solidFill>
                <a:latin typeface="Arial" panose="020B0604020202020204" pitchFamily="34" charset="0"/>
                <a:cs typeface="Arial" panose="020B0604020202020204" pitchFamily="34" charset="0"/>
              </a:rPr>
              <a:t>local</a:t>
            </a:r>
            <a:r>
              <a:rPr lang="en-US" sz="1050" dirty="0" err="1" smtClean="0">
                <a:solidFill>
                  <a:srgbClr val="575756"/>
                </a:solidFill>
                <a:latin typeface="Arial" panose="020B0604020202020204" pitchFamily="34" charset="0"/>
                <a:cs typeface="Arial" panose="020B0604020202020204" pitchFamily="34" charset="0"/>
              </a:rPr>
              <a:t>hashtag</a:t>
            </a:r>
            <a:endParaRPr lang="en-US" sz="1050" dirty="0">
              <a:solidFill>
                <a:srgbClr val="575756"/>
              </a:solidFill>
              <a:latin typeface="Arial" panose="020B0604020202020204" pitchFamily="34" charset="0"/>
              <a:cs typeface="Arial" panose="020B0604020202020204" pitchFamily="34" charset="0"/>
            </a:endParaRPr>
          </a:p>
        </p:txBody>
      </p:sp>
      <p:pic>
        <p:nvPicPr>
          <p:cNvPr id="6" name="Picture 2" descr="http://vignette1.wikia.nocookie.net/dusktilldawn/images/1/1a/Twitter_logo.png/revision/latest?cb=2014050721083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04441"/>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384848" y="5229250"/>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sp>
        <p:nvSpPr>
          <p:cNvPr id="12" name="TextBox 11"/>
          <p:cNvSpPr txBox="1"/>
          <p:nvPr/>
        </p:nvSpPr>
        <p:spPr>
          <a:xfrm>
            <a:off x="403381" y="5452974"/>
            <a:ext cx="1609736" cy="253916"/>
          </a:xfrm>
          <a:prstGeom prst="rect">
            <a:avLst/>
          </a:prstGeom>
          <a:noFill/>
        </p:spPr>
        <p:txBody>
          <a:bodyPr wrap="none" rtlCol="0">
            <a:spAutoFit/>
          </a:bodyPr>
          <a:lstStyle/>
          <a:p>
            <a:r>
              <a:rPr lang="en-GB" sz="1050" b="1" i="1" dirty="0" smtClean="0">
                <a:solidFill>
                  <a:srgbClr val="164194"/>
                </a:solidFill>
                <a:latin typeface="Arial" panose="020B0604020202020204" pitchFamily="34" charset="0"/>
                <a:cs typeface="Arial" panose="020B0604020202020204" pitchFamily="34" charset="0"/>
              </a:rPr>
              <a:t>www.mobilityweek.eu</a:t>
            </a:r>
            <a:endParaRPr lang="en-GB" sz="1050" b="1" i="1" dirty="0">
              <a:solidFill>
                <a:srgbClr val="164194"/>
              </a:solidFill>
              <a:latin typeface="Arial" panose="020B0604020202020204" pitchFamily="34" charset="0"/>
              <a:cs typeface="Arial" panose="020B0604020202020204" pitchFamily="34" charset="0"/>
            </a:endParaRPr>
          </a:p>
        </p:txBody>
      </p:sp>
      <p:sp>
        <p:nvSpPr>
          <p:cNvPr id="13" name="TextBox 12"/>
          <p:cNvSpPr txBox="1"/>
          <p:nvPr/>
        </p:nvSpPr>
        <p:spPr>
          <a:xfrm>
            <a:off x="452556" y="168813"/>
            <a:ext cx="3039294" cy="307777"/>
          </a:xfrm>
          <a:prstGeom prst="rect">
            <a:avLst/>
          </a:prstGeom>
          <a:noFill/>
        </p:spPr>
        <p:txBody>
          <a:bodyPr wrap="none" lIns="0" tIns="0" rIns="0" bIns="0" rtlCol="0">
            <a:spAutoFit/>
          </a:bodyPr>
          <a:lstStyle/>
          <a:p>
            <a:r>
              <a:rPr lang="en-GB" sz="2000" spc="-150" dirty="0" smtClean="0">
                <a:solidFill>
                  <a:srgbClr val="164194"/>
                </a:solidFill>
                <a:latin typeface="Arial" panose="020B0604020202020204" pitchFamily="34" charset="0"/>
                <a:cs typeface="Arial" panose="020B0604020202020204" pitchFamily="34" charset="0"/>
              </a:rPr>
              <a:t>EUROPEAN</a:t>
            </a:r>
            <a:r>
              <a:rPr lang="en-GB" sz="2000" b="1" spc="-150" dirty="0" smtClean="0">
                <a:solidFill>
                  <a:srgbClr val="164194"/>
                </a:solidFill>
                <a:latin typeface="Arial" panose="020B0604020202020204" pitchFamily="34" charset="0"/>
                <a:cs typeface="Arial" panose="020B0604020202020204" pitchFamily="34" charset="0"/>
              </a:rPr>
              <a:t>MOBILITY</a:t>
            </a:r>
            <a:r>
              <a:rPr lang="en-GB" sz="2000" spc="-150" dirty="0" smtClean="0">
                <a:solidFill>
                  <a:srgbClr val="164194"/>
                </a:solidFill>
                <a:latin typeface="Arial" panose="020B0604020202020204" pitchFamily="34" charset="0"/>
                <a:cs typeface="Arial" panose="020B0604020202020204" pitchFamily="34" charset="0"/>
              </a:rPr>
              <a:t>WEEK</a:t>
            </a:r>
            <a:endParaRPr lang="en-GB" sz="2000" spc="-150" dirty="0">
              <a:solidFill>
                <a:srgbClr val="164194"/>
              </a:solidFill>
              <a:latin typeface="Arial" panose="020B0604020202020204" pitchFamily="34" charset="0"/>
              <a:cs typeface="Arial" panose="020B0604020202020204" pitchFamily="34" charset="0"/>
            </a:endParaRPr>
          </a:p>
        </p:txBody>
      </p:sp>
      <p:sp>
        <p:nvSpPr>
          <p:cNvPr id="14" name="TextBox 13"/>
          <p:cNvSpPr txBox="1"/>
          <p:nvPr/>
        </p:nvSpPr>
        <p:spPr>
          <a:xfrm>
            <a:off x="435823" y="404580"/>
            <a:ext cx="1383392" cy="184666"/>
          </a:xfrm>
          <a:prstGeom prst="rect">
            <a:avLst/>
          </a:prstGeom>
          <a:noFill/>
        </p:spPr>
        <p:txBody>
          <a:bodyPr wrap="none" lIns="0" tIns="0" rIns="0" bIns="0" rtlCol="0">
            <a:spAutoFit/>
          </a:bodyPr>
          <a:lstStyle/>
          <a:p>
            <a:r>
              <a:rPr lang="en-GB" sz="1200" dirty="0" smtClean="0">
                <a:solidFill>
                  <a:srgbClr val="164194"/>
                </a:solidFill>
                <a:latin typeface="Arial" panose="020B0604020202020204" pitchFamily="34" charset="0"/>
                <a:cs typeface="Arial" panose="020B0604020202020204" pitchFamily="34" charset="0"/>
              </a:rPr>
              <a:t>16-22 SEPTEMBER</a:t>
            </a:r>
            <a:endParaRPr lang="en-GB" sz="1200" dirty="0">
              <a:solidFill>
                <a:srgbClr val="164194"/>
              </a:solidFill>
              <a:latin typeface="Arial" panose="020B0604020202020204" pitchFamily="34" charset="0"/>
              <a:cs typeface="Arial" panose="020B0604020202020204" pitchFamily="34" charset="0"/>
            </a:endParaRPr>
          </a:p>
        </p:txBody>
      </p:sp>
      <p:sp>
        <p:nvSpPr>
          <p:cNvPr id="15" name="Text Placeholder 2"/>
          <p:cNvSpPr>
            <a:spLocks noGrp="1"/>
          </p:cNvSpPr>
          <p:nvPr>
            <p:ph type="body" sz="quarter" idx="11"/>
          </p:nvPr>
        </p:nvSpPr>
        <p:spPr>
          <a:xfrm>
            <a:off x="494493" y="1363270"/>
            <a:ext cx="3677580" cy="3490230"/>
          </a:xfrm>
        </p:spPr>
        <p:txBody>
          <a:bodyPr/>
          <a:lstStyle/>
          <a:p>
            <a:pPr>
              <a:buFont typeface="Wingdings" panose="05000000000000000000" pitchFamily="2" charset="2"/>
              <a:buChar char="§"/>
              <a:defRPr/>
            </a:pPr>
            <a:r>
              <a:rPr lang="fr-BE" altLang="en-US" sz="1800" kern="0" dirty="0" err="1">
                <a:ea typeface="ＭＳ Ｐゴシック" panose="020B0600070205080204" pitchFamily="34" charset="-128"/>
              </a:rPr>
              <a:t>Even</a:t>
            </a:r>
            <a:r>
              <a:rPr lang="fr-BE" altLang="en-US" sz="1800" kern="0" dirty="0">
                <a:ea typeface="ＭＳ Ｐゴシック" panose="020B0600070205080204" pitchFamily="34" charset="-128"/>
              </a:rPr>
              <a:t> if </a:t>
            </a:r>
            <a:r>
              <a:rPr lang="fr-BE" altLang="en-US" sz="1800" kern="0" dirty="0" err="1">
                <a:ea typeface="ＭＳ Ｐゴシック" panose="020B0600070205080204" pitchFamily="34" charset="-128"/>
              </a:rPr>
              <a:t>you</a:t>
            </a:r>
            <a:r>
              <a:rPr lang="fr-BE" altLang="en-US" sz="1800" kern="0" dirty="0">
                <a:ea typeface="ＭＳ Ｐゴシック" panose="020B0600070205080204" pitchFamily="34" charset="-128"/>
              </a:rPr>
              <a:t> </a:t>
            </a:r>
            <a:r>
              <a:rPr lang="fr-BE" altLang="en-US" sz="1800" kern="0" dirty="0" err="1">
                <a:ea typeface="ＭＳ Ｐゴシック" panose="020B0600070205080204" pitchFamily="34" charset="-128"/>
              </a:rPr>
              <a:t>undertake</a:t>
            </a:r>
            <a:r>
              <a:rPr lang="fr-BE" altLang="en-US" sz="1800" kern="0" dirty="0">
                <a:ea typeface="ＭＳ Ｐゴシック" panose="020B0600070205080204" pitchFamily="34" charset="-128"/>
              </a:rPr>
              <a:t> </a:t>
            </a:r>
            <a:r>
              <a:rPr lang="fr-BE" altLang="en-US" sz="1800" kern="0" dirty="0" err="1">
                <a:ea typeface="ＭＳ Ｐゴシック" panose="020B0600070205080204" pitchFamily="34" charset="-128"/>
              </a:rPr>
              <a:t>just</a:t>
            </a:r>
            <a:r>
              <a:rPr lang="fr-BE" altLang="en-US" sz="1800" kern="0" dirty="0">
                <a:ea typeface="ＭＳ Ｐゴシック" panose="020B0600070205080204" pitchFamily="34" charset="-128"/>
              </a:rPr>
              <a:t> one of the </a:t>
            </a:r>
            <a:r>
              <a:rPr lang="fr-BE" altLang="en-US" sz="1800" kern="0" dirty="0" err="1">
                <a:ea typeface="ＭＳ Ｐゴシック" panose="020B0600070205080204" pitchFamily="34" charset="-128"/>
              </a:rPr>
              <a:t>week’s</a:t>
            </a:r>
            <a:r>
              <a:rPr lang="fr-BE" altLang="en-US" sz="1800" kern="0" dirty="0">
                <a:ea typeface="ＭＳ Ｐゴシック" panose="020B0600070205080204" pitchFamily="34" charset="-128"/>
              </a:rPr>
              <a:t> </a:t>
            </a:r>
            <a:r>
              <a:rPr lang="fr-BE" altLang="en-US" sz="1800" kern="0" dirty="0" err="1" smtClean="0">
                <a:ea typeface="ＭＳ Ｐゴシック" panose="020B0600070205080204" pitchFamily="34" charset="-128"/>
              </a:rPr>
              <a:t>three</a:t>
            </a:r>
            <a:r>
              <a:rPr lang="fr-BE" altLang="en-US" sz="1800" kern="0" dirty="0" smtClean="0">
                <a:ea typeface="ＭＳ Ｐゴシック" panose="020B0600070205080204" pitchFamily="34" charset="-128"/>
              </a:rPr>
              <a:t> </a:t>
            </a:r>
            <a:r>
              <a:rPr lang="fr-BE" altLang="en-US" sz="1800" kern="0" dirty="0" err="1" smtClean="0">
                <a:ea typeface="ＭＳ Ｐゴシック" panose="020B0600070205080204" pitchFamily="34" charset="-128"/>
              </a:rPr>
              <a:t>ingredients</a:t>
            </a:r>
            <a:r>
              <a:rPr lang="fr-BE" altLang="en-US" sz="1800" kern="0" dirty="0" smtClean="0">
                <a:ea typeface="ＭＳ Ｐゴシック" panose="020B0600070205080204" pitchFamily="34" charset="-128"/>
              </a:rPr>
              <a:t> </a:t>
            </a:r>
            <a:r>
              <a:rPr lang="fr-BE" altLang="en-US" sz="1800" kern="0" dirty="0">
                <a:ea typeface="ＭＳ Ｐゴシック" panose="020B0600070205080204" pitchFamily="34" charset="-128"/>
              </a:rPr>
              <a:t>(</a:t>
            </a:r>
            <a:r>
              <a:rPr lang="fr-BE" altLang="en-US" sz="1800" kern="0" dirty="0" err="1">
                <a:ea typeface="ＭＳ Ｐゴシック" panose="020B0600070205080204" pitchFamily="34" charset="-128"/>
              </a:rPr>
              <a:t>e.g</a:t>
            </a:r>
            <a:r>
              <a:rPr lang="fr-BE" altLang="en-US" sz="1800" kern="0" dirty="0">
                <a:ea typeface="ＭＳ Ｐゴシック" panose="020B0600070205080204" pitchFamily="34" charset="-128"/>
              </a:rPr>
              <a:t>. a single </a:t>
            </a:r>
            <a:r>
              <a:rPr lang="fr-BE" altLang="en-US" sz="1800" kern="0" dirty="0" err="1" smtClean="0">
                <a:ea typeface="ＭＳ Ｐゴシック" panose="020B0600070205080204" pitchFamily="34" charset="-128"/>
              </a:rPr>
              <a:t>measure</a:t>
            </a:r>
            <a:r>
              <a:rPr lang="fr-BE" altLang="en-US" sz="1800" kern="0" dirty="0" smtClean="0">
                <a:ea typeface="ＭＳ Ｐゴシック" panose="020B0600070205080204" pitchFamily="34" charset="-128"/>
              </a:rPr>
              <a:t> or car-free </a:t>
            </a:r>
            <a:r>
              <a:rPr lang="fr-BE" altLang="en-US" sz="1800" kern="0" dirty="0" err="1" smtClean="0">
                <a:ea typeface="ＭＳ Ｐゴシック" panose="020B0600070205080204" pitchFamily="34" charset="-128"/>
              </a:rPr>
              <a:t>day</a:t>
            </a:r>
            <a:r>
              <a:rPr lang="fr-BE" altLang="en-US" sz="1800" kern="0" dirty="0" smtClean="0">
                <a:ea typeface="ＭＳ Ｐゴシック" panose="020B0600070205080204" pitchFamily="34" charset="-128"/>
              </a:rPr>
              <a:t>), </a:t>
            </a:r>
            <a:r>
              <a:rPr lang="fr-BE" altLang="en-US" sz="1800" kern="0" dirty="0" err="1">
                <a:ea typeface="ＭＳ Ｐゴシック" panose="020B0600070205080204" pitchFamily="34" charset="-128"/>
              </a:rPr>
              <a:t>please</a:t>
            </a:r>
            <a:r>
              <a:rPr lang="fr-BE" altLang="en-US" sz="1800" kern="0" dirty="0">
                <a:ea typeface="ＭＳ Ｐゴシック" panose="020B0600070205080204" pitchFamily="34" charset="-128"/>
              </a:rPr>
              <a:t> </a:t>
            </a:r>
            <a:r>
              <a:rPr lang="fr-BE" altLang="en-US" sz="1800" kern="0" dirty="0" err="1" smtClean="0">
                <a:ea typeface="ＭＳ Ｐゴシック" panose="020B0600070205080204" pitchFamily="34" charset="-128"/>
              </a:rPr>
              <a:t>register</a:t>
            </a:r>
            <a:r>
              <a:rPr lang="fr-BE" altLang="en-US" sz="1800" kern="0" dirty="0" smtClean="0">
                <a:ea typeface="ＭＳ Ｐゴシック" panose="020B0600070205080204" pitchFamily="34" charset="-128"/>
              </a:rPr>
              <a:t>!</a:t>
            </a:r>
          </a:p>
          <a:p>
            <a:pPr>
              <a:buFont typeface="Wingdings" panose="05000000000000000000" pitchFamily="2" charset="2"/>
              <a:buChar char="§"/>
              <a:defRPr/>
            </a:pPr>
            <a:r>
              <a:rPr lang="fr-BE" altLang="en-US" sz="1800" kern="0" dirty="0" err="1" smtClean="0">
                <a:ea typeface="ＭＳ Ｐゴシック" panose="020B0600070205080204" pitchFamily="34" charset="-128"/>
              </a:rPr>
              <a:t>Process</a:t>
            </a:r>
            <a:r>
              <a:rPr lang="fr-BE" altLang="en-US" sz="1800" kern="0" dirty="0" smtClean="0">
                <a:ea typeface="ＭＳ Ｐゴシック" panose="020B0600070205080204" pitchFamily="34" charset="-128"/>
              </a:rPr>
              <a:t> </a:t>
            </a:r>
            <a:r>
              <a:rPr lang="fr-BE" altLang="en-US" sz="1800" kern="0" dirty="0" err="1">
                <a:ea typeface="ＭＳ Ｐゴシック" panose="020B0600070205080204" pitchFamily="34" charset="-128"/>
              </a:rPr>
              <a:t>is</a:t>
            </a:r>
            <a:r>
              <a:rPr lang="fr-BE" altLang="en-US" sz="1800" kern="0" dirty="0">
                <a:ea typeface="ＭＳ Ｐゴシック" panose="020B0600070205080204" pitchFamily="34" charset="-128"/>
              </a:rPr>
              <a:t> </a:t>
            </a:r>
            <a:r>
              <a:rPr lang="fr-BE" altLang="en-US" sz="1800" kern="0" dirty="0" smtClean="0">
                <a:ea typeface="ＭＳ Ｐゴシック" panose="020B0600070205080204" pitchFamily="34" charset="-128"/>
              </a:rPr>
              <a:t>simple:</a:t>
            </a:r>
          </a:p>
          <a:p>
            <a:pPr marL="800100" lvl="1" indent="-342900">
              <a:buFont typeface="+mj-lt"/>
              <a:buAutoNum type="arabicPeriod"/>
              <a:defRPr/>
            </a:pPr>
            <a:r>
              <a:rPr lang="en-GB" sz="1600" dirty="0" smtClean="0">
                <a:latin typeface="Arial" panose="020B0604020202020204" pitchFamily="34" charset="0"/>
                <a:ea typeface="ＭＳ Ｐゴシック" panose="020B0600070205080204" pitchFamily="34" charset="-128"/>
                <a:cs typeface="Arial" panose="020B0604020202020204" pitchFamily="34" charset="0"/>
              </a:rPr>
              <a:t>Register </a:t>
            </a:r>
            <a:r>
              <a:rPr lang="en-GB" sz="1600" dirty="0">
                <a:latin typeface="Arial" panose="020B0604020202020204" pitchFamily="34" charset="0"/>
                <a:ea typeface="ＭＳ Ｐゴシック" panose="020B0600070205080204" pitchFamily="34" charset="-128"/>
                <a:cs typeface="Arial" panose="020B0604020202020204" pitchFamily="34" charset="0"/>
              </a:rPr>
              <a:t>online (or if you did last year, login); </a:t>
            </a:r>
          </a:p>
          <a:p>
            <a:pPr marL="800100" lvl="1" indent="-342900">
              <a:buFont typeface="+mj-lt"/>
              <a:buAutoNum type="arabicPeriod"/>
              <a:defRPr/>
            </a:pPr>
            <a:r>
              <a:rPr lang="en-GB" sz="1600" dirty="0">
                <a:latin typeface="Arial" panose="020B0604020202020204" pitchFamily="34" charset="0"/>
                <a:ea typeface="ＭＳ Ｐゴシック" panose="020B0600070205080204" pitchFamily="34" charset="-128"/>
                <a:cs typeface="Arial" panose="020B0604020202020204" pitchFamily="34" charset="0"/>
              </a:rPr>
              <a:t>Identify yourself; </a:t>
            </a:r>
          </a:p>
          <a:p>
            <a:pPr marL="800100" lvl="1" indent="-342900">
              <a:buFont typeface="+mj-lt"/>
              <a:buAutoNum type="arabicPeriod"/>
              <a:defRPr/>
            </a:pPr>
            <a:r>
              <a:rPr lang="en-GB" sz="1600" dirty="0">
                <a:latin typeface="Arial" panose="020B0604020202020204" pitchFamily="34" charset="0"/>
                <a:ea typeface="ＭＳ Ｐゴシック" panose="020B0600070205080204" pitchFamily="34" charset="-128"/>
                <a:cs typeface="Arial" panose="020B0604020202020204" pitchFamily="34" charset="0"/>
              </a:rPr>
              <a:t>Identify your three principal activities and add details via a drop down menu</a:t>
            </a:r>
          </a:p>
          <a:p>
            <a:pPr>
              <a:buFont typeface="Wingdings" panose="05000000000000000000" pitchFamily="2" charset="2"/>
              <a:buChar char="§"/>
              <a:defRPr/>
            </a:pPr>
            <a:r>
              <a:rPr lang="fr-BE" altLang="en-US" sz="1800" kern="0" dirty="0" smtClean="0">
                <a:ea typeface="ＭＳ Ｐゴシック" panose="020B0600070205080204" pitchFamily="34" charset="-128"/>
              </a:rPr>
              <a:t>Nat. </a:t>
            </a:r>
            <a:r>
              <a:rPr lang="fr-BE" altLang="en-US" sz="1800" kern="0" dirty="0" err="1" smtClean="0">
                <a:ea typeface="ＭＳ Ｐゴシック" panose="020B0600070205080204" pitchFamily="34" charset="-128"/>
              </a:rPr>
              <a:t>Coordinator</a:t>
            </a:r>
            <a:r>
              <a:rPr lang="fr-BE" altLang="en-US" sz="1800" kern="0" dirty="0" smtClean="0">
                <a:ea typeface="ＭＳ Ｐゴシック" panose="020B0600070205080204" pitchFamily="34" charset="-128"/>
              </a:rPr>
              <a:t> </a:t>
            </a:r>
            <a:r>
              <a:rPr lang="fr-BE" altLang="en-US" sz="1800" kern="0" dirty="0" err="1" smtClean="0">
                <a:ea typeface="ＭＳ Ｐゴシック" panose="020B0600070205080204" pitchFamily="34" charset="-128"/>
                <a:hlinkClick r:id="rId4"/>
              </a:rPr>
              <a:t>approval</a:t>
            </a:r>
            <a:endParaRPr lang="fr-BE" altLang="en-US" sz="1800" kern="0" dirty="0">
              <a:ea typeface="ＭＳ Ｐゴシック" panose="020B0600070205080204" pitchFamily="34" charset="-128"/>
            </a:endParaRPr>
          </a:p>
          <a:p>
            <a:pPr marL="342900" indent="-342900">
              <a:buFont typeface="+mj-lt"/>
              <a:buAutoNum type="arabicPeriod"/>
              <a:defRPr/>
            </a:pPr>
            <a:endParaRPr lang="fr-BE" altLang="en-US" sz="200" kern="0" dirty="0">
              <a:latin typeface="Arial" panose="020B0604020202020204" pitchFamily="34" charset="0"/>
              <a:ea typeface="ＭＳ Ｐゴシック" panose="020B0600070205080204" pitchFamily="34" charset="-128"/>
              <a:cs typeface="Arial" panose="020B0604020202020204" pitchFamily="34" charset="0"/>
            </a:endParaRPr>
          </a:p>
          <a:p>
            <a:pPr marL="0" indent="0">
              <a:buNone/>
            </a:pPr>
            <a:endParaRPr lang="en-GB" dirty="0"/>
          </a:p>
        </p:txBody>
      </p:sp>
      <p:pic>
        <p:nvPicPr>
          <p:cNvPr id="19" name="Picture 1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
        <p:nvSpPr>
          <p:cNvPr id="7" name="Rectangle 6"/>
          <p:cNvSpPr/>
          <p:nvPr/>
        </p:nvSpPr>
        <p:spPr>
          <a:xfrm>
            <a:off x="4500445" y="4859918"/>
            <a:ext cx="4224298" cy="369332"/>
          </a:xfrm>
          <a:prstGeom prst="rect">
            <a:avLst/>
          </a:prstGeom>
        </p:spPr>
        <p:txBody>
          <a:bodyPr wrap="none">
            <a:spAutoFit/>
          </a:bodyPr>
          <a:lstStyle/>
          <a:p>
            <a:pPr algn="ctr"/>
            <a:r>
              <a:rPr lang="en-GB" dirty="0" smtClean="0">
                <a:solidFill>
                  <a:schemeClr val="accent1">
                    <a:lumMod val="75000"/>
                  </a:schemeClr>
                </a:solidFill>
                <a:latin typeface="Arial" panose="020B0604020202020204" pitchFamily="34" charset="0"/>
                <a:cs typeface="Arial" panose="020B0604020202020204" pitchFamily="34" charset="0"/>
              </a:rPr>
              <a:t>www.mobilityweek.eu/register-your-city</a:t>
            </a:r>
            <a:endParaRPr lang="en-GB" dirty="0">
              <a:solidFill>
                <a:srgbClr val="FF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cstate="print"/>
          <a:stretch>
            <a:fillRect/>
          </a:stretch>
        </p:blipFill>
        <p:spPr>
          <a:xfrm>
            <a:off x="4355970" y="496913"/>
            <a:ext cx="4513248" cy="4141865"/>
          </a:xfrm>
          <a:prstGeom prst="rect">
            <a:avLst/>
          </a:prstGeom>
          <a:ln>
            <a:solidFill>
              <a:schemeClr val="bg2">
                <a:lumMod val="90000"/>
              </a:schemeClr>
            </a:solidFill>
          </a:ln>
        </p:spPr>
      </p:pic>
    </p:spTree>
    <p:extLst>
      <p:ext uri="{BB962C8B-B14F-4D97-AF65-F5344CB8AC3E}">
        <p14:creationId xmlns:p14="http://schemas.microsoft.com/office/powerpoint/2010/main" xmlns="" val="13806656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11449" y="5661310"/>
            <a:ext cx="1989647" cy="253916"/>
          </a:xfrm>
          <a:prstGeom prst="rect">
            <a:avLst/>
          </a:prstGeom>
          <a:noFill/>
        </p:spPr>
        <p:txBody>
          <a:bodyPr wrap="none" rtlCol="0">
            <a:spAutoFit/>
          </a:bodyPr>
          <a:lstStyle/>
          <a:p>
            <a:r>
              <a:rPr lang="en-US" sz="1050" dirty="0" smtClean="0">
                <a:solidFill>
                  <a:srgbClr val="575756"/>
                </a:solidFill>
                <a:latin typeface="Arial" panose="020B0604020202020204" pitchFamily="34" charset="0"/>
                <a:cs typeface="Arial" panose="020B0604020202020204" pitchFamily="34" charset="0"/>
              </a:rPr>
              <a:t>#</a:t>
            </a:r>
            <a:r>
              <a:rPr lang="en-US" sz="1050" b="1" dirty="0" smtClean="0">
                <a:solidFill>
                  <a:srgbClr val="575756"/>
                </a:solidFill>
                <a:latin typeface="Arial" panose="020B0604020202020204" pitchFamily="34" charset="0"/>
                <a:cs typeface="Arial" panose="020B0604020202020204" pitchFamily="34" charset="0"/>
              </a:rPr>
              <a:t>mobility</a:t>
            </a:r>
            <a:r>
              <a:rPr lang="en-US" sz="1050" dirty="0" smtClean="0">
                <a:solidFill>
                  <a:srgbClr val="575756"/>
                </a:solidFill>
                <a:latin typeface="Arial" panose="020B0604020202020204" pitchFamily="34" charset="0"/>
                <a:cs typeface="Arial" panose="020B0604020202020204" pitchFamily="34" charset="0"/>
              </a:rPr>
              <a:t>week #</a:t>
            </a:r>
            <a:r>
              <a:rPr lang="en-US" sz="1050" b="1" dirty="0" err="1" smtClean="0">
                <a:solidFill>
                  <a:srgbClr val="575756"/>
                </a:solidFill>
                <a:latin typeface="Arial" panose="020B0604020202020204" pitchFamily="34" charset="0"/>
                <a:cs typeface="Arial" panose="020B0604020202020204" pitchFamily="34" charset="0"/>
              </a:rPr>
              <a:t>local</a:t>
            </a:r>
            <a:r>
              <a:rPr lang="en-US" sz="1050" dirty="0" err="1" smtClean="0">
                <a:solidFill>
                  <a:srgbClr val="575756"/>
                </a:solidFill>
                <a:latin typeface="Arial" panose="020B0604020202020204" pitchFamily="34" charset="0"/>
                <a:cs typeface="Arial" panose="020B0604020202020204" pitchFamily="34" charset="0"/>
              </a:rPr>
              <a:t>hashtag</a:t>
            </a:r>
            <a:endParaRPr lang="en-US" sz="1050" dirty="0">
              <a:solidFill>
                <a:srgbClr val="575756"/>
              </a:solidFill>
              <a:latin typeface="Arial" panose="020B0604020202020204" pitchFamily="34" charset="0"/>
              <a:cs typeface="Arial" panose="020B0604020202020204" pitchFamily="34" charset="0"/>
            </a:endParaRPr>
          </a:p>
        </p:txBody>
      </p:sp>
      <p:pic>
        <p:nvPicPr>
          <p:cNvPr id="15" name="Picture 2" descr="http://vignette1.wikia.nocookie.net/dusktilldawn/images/1/1a/Twitter_logo.png/revision/latest?cb=2014050721083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04441"/>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Box 15"/>
          <p:cNvSpPr txBox="1"/>
          <p:nvPr/>
        </p:nvSpPr>
        <p:spPr>
          <a:xfrm>
            <a:off x="384848" y="5229250"/>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sp>
        <p:nvSpPr>
          <p:cNvPr id="17" name="TextBox 16"/>
          <p:cNvSpPr txBox="1"/>
          <p:nvPr/>
        </p:nvSpPr>
        <p:spPr>
          <a:xfrm>
            <a:off x="403381" y="5452974"/>
            <a:ext cx="1609736" cy="253916"/>
          </a:xfrm>
          <a:prstGeom prst="rect">
            <a:avLst/>
          </a:prstGeom>
          <a:noFill/>
        </p:spPr>
        <p:txBody>
          <a:bodyPr wrap="none" rtlCol="0">
            <a:spAutoFit/>
          </a:bodyPr>
          <a:lstStyle/>
          <a:p>
            <a:r>
              <a:rPr lang="en-GB" sz="1050" b="1" i="1" dirty="0" smtClean="0">
                <a:solidFill>
                  <a:srgbClr val="164194"/>
                </a:solidFill>
                <a:latin typeface="Arial" panose="020B0604020202020204" pitchFamily="34" charset="0"/>
                <a:cs typeface="Arial" panose="020B0604020202020204" pitchFamily="34" charset="0"/>
              </a:rPr>
              <a:t>www.mobilityweek.eu</a:t>
            </a:r>
            <a:endParaRPr lang="en-GB" sz="1050" b="1" i="1" dirty="0">
              <a:solidFill>
                <a:srgbClr val="164194"/>
              </a:solidFill>
              <a:latin typeface="Arial" panose="020B0604020202020204" pitchFamily="34" charset="0"/>
              <a:cs typeface="Arial" panose="020B0604020202020204" pitchFamily="34" charset="0"/>
            </a:endParaRPr>
          </a:p>
        </p:txBody>
      </p:sp>
      <p:sp>
        <p:nvSpPr>
          <p:cNvPr id="18" name="TextBox 17"/>
          <p:cNvSpPr txBox="1"/>
          <p:nvPr/>
        </p:nvSpPr>
        <p:spPr>
          <a:xfrm>
            <a:off x="452556" y="168813"/>
            <a:ext cx="3039294" cy="307777"/>
          </a:xfrm>
          <a:prstGeom prst="rect">
            <a:avLst/>
          </a:prstGeom>
          <a:noFill/>
        </p:spPr>
        <p:txBody>
          <a:bodyPr wrap="none" lIns="0" tIns="0" rIns="0" bIns="0" rtlCol="0">
            <a:spAutoFit/>
          </a:bodyPr>
          <a:lstStyle/>
          <a:p>
            <a:r>
              <a:rPr lang="en-GB" sz="2000" spc="-150" dirty="0" smtClean="0">
                <a:solidFill>
                  <a:srgbClr val="164194"/>
                </a:solidFill>
                <a:latin typeface="Arial" panose="020B0604020202020204" pitchFamily="34" charset="0"/>
                <a:cs typeface="Arial" panose="020B0604020202020204" pitchFamily="34" charset="0"/>
              </a:rPr>
              <a:t>EUROPEAN</a:t>
            </a:r>
            <a:r>
              <a:rPr lang="en-GB" sz="2000" b="1" spc="-150" dirty="0" smtClean="0">
                <a:solidFill>
                  <a:srgbClr val="164194"/>
                </a:solidFill>
                <a:latin typeface="Arial" panose="020B0604020202020204" pitchFamily="34" charset="0"/>
                <a:cs typeface="Arial" panose="020B0604020202020204" pitchFamily="34" charset="0"/>
              </a:rPr>
              <a:t>MOBILITY</a:t>
            </a:r>
            <a:r>
              <a:rPr lang="en-GB" sz="2000" spc="-150" dirty="0" smtClean="0">
                <a:solidFill>
                  <a:srgbClr val="164194"/>
                </a:solidFill>
                <a:latin typeface="Arial" panose="020B0604020202020204" pitchFamily="34" charset="0"/>
                <a:cs typeface="Arial" panose="020B0604020202020204" pitchFamily="34" charset="0"/>
              </a:rPr>
              <a:t>WEEK</a:t>
            </a:r>
            <a:endParaRPr lang="en-GB" sz="2000" spc="-150" dirty="0">
              <a:solidFill>
                <a:srgbClr val="164194"/>
              </a:solidFill>
              <a:latin typeface="Arial" panose="020B0604020202020204" pitchFamily="34" charset="0"/>
              <a:cs typeface="Arial" panose="020B0604020202020204" pitchFamily="34" charset="0"/>
            </a:endParaRPr>
          </a:p>
        </p:txBody>
      </p:sp>
      <p:sp>
        <p:nvSpPr>
          <p:cNvPr id="19" name="TextBox 18"/>
          <p:cNvSpPr txBox="1"/>
          <p:nvPr/>
        </p:nvSpPr>
        <p:spPr>
          <a:xfrm>
            <a:off x="435823" y="404580"/>
            <a:ext cx="1383392" cy="184666"/>
          </a:xfrm>
          <a:prstGeom prst="rect">
            <a:avLst/>
          </a:prstGeom>
          <a:noFill/>
        </p:spPr>
        <p:txBody>
          <a:bodyPr wrap="none" lIns="0" tIns="0" rIns="0" bIns="0" rtlCol="0">
            <a:spAutoFit/>
          </a:bodyPr>
          <a:lstStyle/>
          <a:p>
            <a:r>
              <a:rPr lang="en-GB" sz="1200" dirty="0" smtClean="0">
                <a:solidFill>
                  <a:srgbClr val="164194"/>
                </a:solidFill>
                <a:latin typeface="Arial" panose="020B0604020202020204" pitchFamily="34" charset="0"/>
                <a:cs typeface="Arial" panose="020B0604020202020204" pitchFamily="34" charset="0"/>
              </a:rPr>
              <a:t>16-22 SEPTEMBER</a:t>
            </a:r>
            <a:endParaRPr lang="en-GB" sz="1200" dirty="0">
              <a:solidFill>
                <a:srgbClr val="164194"/>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
        <p:nvSpPr>
          <p:cNvPr id="26" name="Text Placeholder 2"/>
          <p:cNvSpPr>
            <a:spLocks noGrp="1"/>
          </p:cNvSpPr>
          <p:nvPr>
            <p:ph type="body" sz="quarter" idx="4294967295"/>
          </p:nvPr>
        </p:nvSpPr>
        <p:spPr>
          <a:xfrm>
            <a:off x="279656" y="1429408"/>
            <a:ext cx="5842439" cy="3537924"/>
          </a:xfrm>
          <a:prstGeom prst="rect">
            <a:avLst/>
          </a:prstGeom>
        </p:spPr>
        <p:txBody>
          <a:bodyPr/>
          <a:lstStyle/>
          <a:p>
            <a:r>
              <a:rPr lang="en-US" sz="2000" dirty="0" smtClean="0">
                <a:latin typeface="Arial" panose="020B0604020202020204" pitchFamily="34" charset="0"/>
                <a:cs typeface="Arial" panose="020B0604020202020204" pitchFamily="34" charset="0"/>
              </a:rPr>
              <a:t>All year round ‘add-on’ to EUROPEAN</a:t>
            </a:r>
            <a:r>
              <a:rPr lang="en-US" sz="2000" b="1" dirty="0" smtClean="0">
                <a:latin typeface="Arial" panose="020B0604020202020204" pitchFamily="34" charset="0"/>
                <a:cs typeface="Arial" panose="020B0604020202020204" pitchFamily="34" charset="0"/>
              </a:rPr>
              <a:t>MOBILITY</a:t>
            </a:r>
            <a:r>
              <a:rPr lang="en-US" sz="2000" dirty="0" smtClean="0">
                <a:latin typeface="Arial" panose="020B0604020202020204" pitchFamily="34" charset="0"/>
                <a:cs typeface="Arial" panose="020B0604020202020204" pitchFamily="34" charset="0"/>
              </a:rPr>
              <a:t>WEEK</a:t>
            </a:r>
          </a:p>
          <a:p>
            <a:r>
              <a:rPr lang="en-US" sz="2000" dirty="0" smtClean="0">
                <a:latin typeface="Arial" panose="020B0604020202020204" pitchFamily="34" charset="0"/>
                <a:cs typeface="Arial" panose="020B0604020202020204" pitchFamily="34" charset="0"/>
              </a:rPr>
              <a:t>A platform for </a:t>
            </a:r>
            <a:r>
              <a:rPr lang="en-US" sz="2000" dirty="0">
                <a:latin typeface="Arial" panose="020B0604020202020204" pitchFamily="34" charset="0"/>
                <a:cs typeface="Arial" panose="020B0604020202020204" pitchFamily="34" charset="0"/>
              </a:rPr>
              <a:t>NGO’s, citizen groups,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employers, etc</a:t>
            </a:r>
            <a:r>
              <a:rPr lang="en-US" sz="2000" dirty="0">
                <a:latin typeface="Arial" panose="020B0604020202020204" pitchFamily="34" charset="0"/>
                <a:cs typeface="Arial" panose="020B0604020202020204" pitchFamily="34" charset="0"/>
              </a:rPr>
              <a:t>. to </a:t>
            </a:r>
            <a:r>
              <a:rPr lang="en-US" sz="2000" dirty="0" smtClean="0">
                <a:latin typeface="Arial" panose="020B0604020202020204" pitchFamily="34" charset="0"/>
                <a:cs typeface="Arial" panose="020B0604020202020204" pitchFamily="34" charset="0"/>
              </a:rPr>
              <a:t>promote their</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actions on sustainable mobility</a:t>
            </a:r>
          </a:p>
          <a:p>
            <a:r>
              <a:rPr lang="en-US" sz="2000" dirty="0" smtClean="0">
                <a:latin typeface="Arial" panose="020B0604020202020204" pitchFamily="34" charset="0"/>
                <a:cs typeface="Arial" panose="020B0604020202020204" pitchFamily="34" charset="0"/>
              </a:rPr>
              <a:t>A pool of inspiration and a basis </a:t>
            </a:r>
            <a:r>
              <a:rPr lang="en-US" sz="2000" dirty="0">
                <a:latin typeface="Arial" panose="020B0604020202020204" pitchFamily="34" charset="0"/>
                <a:cs typeface="Arial" panose="020B0604020202020204" pitchFamily="34" charset="0"/>
              </a:rPr>
              <a:t>for </a:t>
            </a:r>
            <a:r>
              <a:rPr lang="en-US" sz="2000" dirty="0" smtClean="0">
                <a:latin typeface="Arial" panose="020B0604020202020204" pitchFamily="34" charset="0"/>
                <a:cs typeface="Arial" panose="020B0604020202020204" pitchFamily="34" charset="0"/>
              </a:rPr>
              <a:t>collaboration with local authorities</a:t>
            </a:r>
          </a:p>
          <a:p>
            <a:r>
              <a:rPr lang="en-US" sz="2000" dirty="0" smtClean="0">
                <a:latin typeface="Arial" panose="020B0604020202020204" pitchFamily="34" charset="0"/>
                <a:cs typeface="Arial" panose="020B0604020202020204" pitchFamily="34" charset="0"/>
              </a:rPr>
              <a:t>Best actions could be invited to present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at the EMW spring </a:t>
            </a:r>
            <a:r>
              <a:rPr lang="en-US" sz="2000" dirty="0">
                <a:latin typeface="Arial" panose="020B0604020202020204" pitchFamily="34" charset="0"/>
                <a:cs typeface="Arial" panose="020B0604020202020204" pitchFamily="34" charset="0"/>
              </a:rPr>
              <a:t>W</a:t>
            </a:r>
            <a:r>
              <a:rPr lang="en-US" sz="2000" dirty="0" smtClean="0">
                <a:latin typeface="Arial" panose="020B0604020202020204" pitchFamily="34" charset="0"/>
                <a:cs typeface="Arial" panose="020B0604020202020204" pitchFamily="34" charset="0"/>
              </a:rPr>
              <a:t>orkshops </a:t>
            </a:r>
          </a:p>
          <a:p>
            <a:r>
              <a:rPr lang="en-US" sz="2000" dirty="0" smtClean="0">
                <a:latin typeface="Arial" panose="020B0604020202020204" pitchFamily="34" charset="0"/>
                <a:cs typeface="Arial" panose="020B0604020202020204" pitchFamily="34" charset="0"/>
                <a:hlinkClick r:id="rId5"/>
              </a:rPr>
              <a:t>mobilityweek.eu/mobility-actions</a:t>
            </a:r>
            <a:r>
              <a:rPr lang="en-US" sz="2000" dirty="0" smtClean="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sp>
        <p:nvSpPr>
          <p:cNvPr id="27" name="Text Placeholder 1"/>
          <p:cNvSpPr>
            <a:spLocks noGrp="1"/>
          </p:cNvSpPr>
          <p:nvPr>
            <p:ph type="body" sz="quarter" idx="4294967295"/>
          </p:nvPr>
        </p:nvSpPr>
        <p:spPr>
          <a:xfrm>
            <a:off x="384848" y="712357"/>
            <a:ext cx="5328740" cy="467455"/>
          </a:xfrm>
          <a:prstGeom prst="rect">
            <a:avLst/>
          </a:prstGeom>
        </p:spPr>
        <p:txBody>
          <a:bodyPr/>
          <a:lstStyle/>
          <a:p>
            <a:pPr marL="269875" indent="-269875" algn="l">
              <a:buNone/>
            </a:pPr>
            <a:r>
              <a:rPr lang="en-US" sz="3600" b="1" dirty="0" smtClean="0">
                <a:solidFill>
                  <a:srgbClr val="164194"/>
                </a:solidFill>
                <a:latin typeface="Arial" panose="020B0604020202020204" pitchFamily="34" charset="0"/>
                <a:cs typeface="Arial" panose="020B0604020202020204" pitchFamily="34" charset="0"/>
              </a:rPr>
              <a:t>MOBILITY</a:t>
            </a:r>
            <a:r>
              <a:rPr lang="en-US" sz="3600" dirty="0" smtClean="0">
                <a:solidFill>
                  <a:srgbClr val="164194"/>
                </a:solidFill>
                <a:latin typeface="Arial" panose="020B0604020202020204" pitchFamily="34" charset="0"/>
                <a:cs typeface="Arial" panose="020B0604020202020204" pitchFamily="34" charset="0"/>
              </a:rPr>
              <a:t>ACTIONS</a:t>
            </a:r>
          </a:p>
        </p:txBody>
      </p:sp>
      <p:pic>
        <p:nvPicPr>
          <p:cNvPr id="3" name="Picture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922330" y="1964000"/>
            <a:ext cx="2005585" cy="3265250"/>
          </a:xfrm>
          <a:prstGeom prst="rect">
            <a:avLst/>
          </a:prstGeom>
          <a:ln>
            <a:solidFill>
              <a:schemeClr val="bg1">
                <a:lumMod val="75000"/>
              </a:schemeClr>
            </a:solidFill>
          </a:ln>
        </p:spPr>
      </p:pic>
      <p:grpSp>
        <p:nvGrpSpPr>
          <p:cNvPr id="28" name="Group 27"/>
          <p:cNvGrpSpPr/>
          <p:nvPr/>
        </p:nvGrpSpPr>
        <p:grpSpPr>
          <a:xfrm>
            <a:off x="6528436" y="258586"/>
            <a:ext cx="2088376" cy="1556430"/>
            <a:chOff x="6515867" y="1116224"/>
            <a:chExt cx="2088376" cy="1556430"/>
          </a:xfrm>
        </p:grpSpPr>
        <p:pic>
          <p:nvPicPr>
            <p:cNvPr id="29" name="Picture 28"/>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672274">
              <a:off x="6515867" y="1124680"/>
              <a:ext cx="2063965" cy="1547974"/>
            </a:xfrm>
            <a:prstGeom prst="rect">
              <a:avLst/>
            </a:prstGeom>
            <a:effectLst>
              <a:outerShdw blurRad="63500" sx="102000" sy="102000" algn="ctr" rotWithShape="0">
                <a:prstClr val="black">
                  <a:alpha val="40000"/>
                </a:prstClr>
              </a:outerShdw>
            </a:effectLst>
          </p:spPr>
        </p:pic>
        <p:sp>
          <p:nvSpPr>
            <p:cNvPr id="30" name="Rectangle 29"/>
            <p:cNvSpPr>
              <a:spLocks noChangeArrowheads="1"/>
            </p:cNvSpPr>
            <p:nvPr/>
          </p:nvSpPr>
          <p:spPr bwMode="auto">
            <a:xfrm rot="736884">
              <a:off x="6629393" y="1116224"/>
              <a:ext cx="197485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ahoma" panose="020B060403050404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ahoma" panose="020B060403050404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ahoma" panose="020B060403050404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ahoma" panose="020B060403050404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ahoma" panose="020B060403050404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ahoma" panose="020B060403050404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ahoma" panose="020B060403050404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ahoma" panose="020B060403050404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ahoma" panose="020B0604030504040204" pitchFamily="34" charset="0"/>
                  <a:ea typeface="MS PGothic" panose="020B0600070205080204" pitchFamily="34" charset="-128"/>
                  <a:cs typeface="+mn-cs"/>
                </a:defRPr>
              </a:lvl9pPr>
            </a:lstStyle>
            <a:p>
              <a:r>
                <a:rPr lang="en-US" altLang="en-US" sz="800" dirty="0">
                  <a:solidFill>
                    <a:schemeClr val="bg1"/>
                  </a:solidFill>
                  <a:latin typeface="Arial" panose="020B0604020202020204" pitchFamily="34" charset="0"/>
                  <a:cs typeface="Arial" panose="020B0604020202020204" pitchFamily="34" charset="0"/>
                </a:rPr>
                <a:t>Photo credit: </a:t>
              </a:r>
              <a:r>
                <a:rPr lang="en-US" altLang="en-US" sz="800" dirty="0" smtClean="0">
                  <a:solidFill>
                    <a:schemeClr val="bg1"/>
                  </a:solidFill>
                  <a:latin typeface="Arial" panose="020B0604020202020204" pitchFamily="34" charset="0"/>
                  <a:cs typeface="Arial" panose="020B0604020202020204" pitchFamily="34" charset="0"/>
                </a:rPr>
                <a:t>Jerome Simpson</a:t>
              </a:r>
              <a:endParaRPr lang="en-US" altLang="en-US" sz="800" dirty="0">
                <a:solidFill>
                  <a:schemeClr val="bg1"/>
                </a:solidFill>
                <a:latin typeface="Arial" panose="020B0604020202020204" pitchFamily="34" charset="0"/>
                <a:cs typeface="Arial" panose="020B0604020202020204" pitchFamily="34" charset="0"/>
              </a:endParaRPr>
            </a:p>
          </p:txBody>
        </p:sp>
      </p:grpSp>
      <p:grpSp>
        <p:nvGrpSpPr>
          <p:cNvPr id="31" name="Group 30"/>
          <p:cNvGrpSpPr/>
          <p:nvPr/>
        </p:nvGrpSpPr>
        <p:grpSpPr>
          <a:xfrm>
            <a:off x="5292100" y="2210945"/>
            <a:ext cx="2015164" cy="2756387"/>
            <a:chOff x="4782633" y="335390"/>
            <a:chExt cx="1554614" cy="2077041"/>
          </a:xfrm>
        </p:grpSpPr>
        <p:pic>
          <p:nvPicPr>
            <p:cNvPr id="32" name="Picture 31"/>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rot="20965918">
              <a:off x="4782633" y="387518"/>
              <a:ext cx="1518685" cy="2024913"/>
            </a:xfrm>
            <a:prstGeom prst="rect">
              <a:avLst/>
            </a:prstGeom>
            <a:effectLst>
              <a:outerShdw blurRad="63500" sx="102000" sy="102000" algn="ctr" rotWithShape="0">
                <a:prstClr val="black">
                  <a:alpha val="40000"/>
                </a:prstClr>
              </a:outerShdw>
            </a:effectLst>
          </p:spPr>
        </p:pic>
        <p:sp>
          <p:nvSpPr>
            <p:cNvPr id="33" name="Rectangle 32"/>
            <p:cNvSpPr>
              <a:spLocks noChangeArrowheads="1"/>
            </p:cNvSpPr>
            <p:nvPr/>
          </p:nvSpPr>
          <p:spPr bwMode="auto">
            <a:xfrm rot="15557451">
              <a:off x="5242100" y="1215093"/>
              <a:ext cx="197485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ahoma" panose="020B060403050404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ahoma" panose="020B060403050404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ahoma" panose="020B060403050404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ahoma" panose="020B060403050404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ahoma" panose="020B060403050404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ahoma" panose="020B060403050404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ahoma" panose="020B060403050404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ahoma" panose="020B060403050404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ahoma" panose="020B0604030504040204" pitchFamily="34" charset="0"/>
                  <a:ea typeface="MS PGothic" panose="020B0600070205080204" pitchFamily="34" charset="-128"/>
                  <a:cs typeface="+mn-cs"/>
                </a:defRPr>
              </a:lvl9pPr>
            </a:lstStyle>
            <a:p>
              <a:r>
                <a:rPr lang="en-US" altLang="en-US" sz="800" dirty="0">
                  <a:solidFill>
                    <a:schemeClr val="bg1"/>
                  </a:solidFill>
                  <a:latin typeface="Arial" panose="020B0604020202020204" pitchFamily="34" charset="0"/>
                  <a:cs typeface="Arial" panose="020B0604020202020204" pitchFamily="34" charset="0"/>
                </a:rPr>
                <a:t>Photo credit: </a:t>
              </a:r>
              <a:r>
                <a:rPr lang="en-US" altLang="en-US" sz="800" dirty="0" smtClean="0">
                  <a:solidFill>
                    <a:schemeClr val="bg1"/>
                  </a:solidFill>
                  <a:latin typeface="Arial" panose="020B0604020202020204" pitchFamily="34" charset="0"/>
                  <a:cs typeface="Arial" panose="020B0604020202020204" pitchFamily="34" charset="0"/>
                </a:rPr>
                <a:t>Jerome Simpson</a:t>
              </a:r>
              <a:endParaRPr lang="en-US" altLang="en-US" sz="800" dirty="0">
                <a:solidFill>
                  <a:schemeClr val="bg1"/>
                </a:solidFill>
                <a:latin typeface="Arial" panose="020B0604020202020204" pitchFamily="34" charset="0"/>
                <a:cs typeface="Arial" panose="020B0604020202020204" pitchFamily="34" charset="0"/>
              </a:endParaRPr>
            </a:p>
          </p:txBody>
        </p:sp>
      </p:grpSp>
      <p:pic>
        <p:nvPicPr>
          <p:cNvPr id="34" name="Picture 3" descr="M:\Projects Mobility Forum\EMW\2015-2017\3 - Support to EMW Activities\Communication Toolkit\2016 Communication Toolkit\MOBILITYLABEL\MOBILITYLABEL.png"/>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l="5097" t="6121" r="5340" b="6378"/>
          <a:stretch/>
        </p:blipFill>
        <p:spPr bwMode="auto">
          <a:xfrm>
            <a:off x="5166673" y="857351"/>
            <a:ext cx="1515115" cy="1328584"/>
          </a:xfrm>
          <a:prstGeom prst="rect">
            <a:avLst/>
          </a:prstGeom>
          <a:solidFill>
            <a:schemeClr val="bg1"/>
          </a:solid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xmlns="" val="329035904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5263" y="711364"/>
            <a:ext cx="5040675" cy="646331"/>
          </a:xfrm>
          <a:prstGeom prst="rect">
            <a:avLst/>
          </a:prstGeom>
          <a:noFill/>
        </p:spPr>
        <p:txBody>
          <a:bodyPr wrap="none" rtlCol="0">
            <a:spAutoFit/>
          </a:bodyPr>
          <a:lstStyle/>
          <a:p>
            <a:r>
              <a:rPr lang="en-US" sz="3600" dirty="0" smtClean="0">
                <a:solidFill>
                  <a:srgbClr val="164194"/>
                </a:solidFill>
                <a:latin typeface="Arial" panose="020B0604020202020204" pitchFamily="34" charset="0"/>
                <a:cs typeface="Arial" panose="020B0604020202020204" pitchFamily="34" charset="0"/>
              </a:rPr>
              <a:t>USEFUL RESOURCES</a:t>
            </a:r>
          </a:p>
        </p:txBody>
      </p:sp>
      <p:sp>
        <p:nvSpPr>
          <p:cNvPr id="5" name="TextBox 4"/>
          <p:cNvSpPr txBox="1"/>
          <p:nvPr/>
        </p:nvSpPr>
        <p:spPr>
          <a:xfrm>
            <a:off x="611449" y="5661310"/>
            <a:ext cx="1989647" cy="253916"/>
          </a:xfrm>
          <a:prstGeom prst="rect">
            <a:avLst/>
          </a:prstGeom>
          <a:noFill/>
        </p:spPr>
        <p:txBody>
          <a:bodyPr wrap="none" rtlCol="0">
            <a:spAutoFit/>
          </a:bodyPr>
          <a:lstStyle/>
          <a:p>
            <a:r>
              <a:rPr lang="en-US" sz="1050" dirty="0" smtClean="0">
                <a:solidFill>
                  <a:srgbClr val="575756"/>
                </a:solidFill>
                <a:latin typeface="Arial" panose="020B0604020202020204" pitchFamily="34" charset="0"/>
                <a:cs typeface="Arial" panose="020B0604020202020204" pitchFamily="34" charset="0"/>
              </a:rPr>
              <a:t>#</a:t>
            </a:r>
            <a:r>
              <a:rPr lang="en-US" sz="1050" b="1" dirty="0" smtClean="0">
                <a:solidFill>
                  <a:srgbClr val="575756"/>
                </a:solidFill>
                <a:latin typeface="Arial" panose="020B0604020202020204" pitchFamily="34" charset="0"/>
                <a:cs typeface="Arial" panose="020B0604020202020204" pitchFamily="34" charset="0"/>
              </a:rPr>
              <a:t>mobility</a:t>
            </a:r>
            <a:r>
              <a:rPr lang="en-US" sz="1050" dirty="0" smtClean="0">
                <a:solidFill>
                  <a:srgbClr val="575756"/>
                </a:solidFill>
                <a:latin typeface="Arial" panose="020B0604020202020204" pitchFamily="34" charset="0"/>
                <a:cs typeface="Arial" panose="020B0604020202020204" pitchFamily="34" charset="0"/>
              </a:rPr>
              <a:t>week #</a:t>
            </a:r>
            <a:r>
              <a:rPr lang="en-US" sz="1050" b="1" dirty="0" err="1" smtClean="0">
                <a:solidFill>
                  <a:srgbClr val="575756"/>
                </a:solidFill>
                <a:latin typeface="Arial" panose="020B0604020202020204" pitchFamily="34" charset="0"/>
                <a:cs typeface="Arial" panose="020B0604020202020204" pitchFamily="34" charset="0"/>
              </a:rPr>
              <a:t>local</a:t>
            </a:r>
            <a:r>
              <a:rPr lang="en-US" sz="1050" dirty="0" err="1" smtClean="0">
                <a:solidFill>
                  <a:srgbClr val="575756"/>
                </a:solidFill>
                <a:latin typeface="Arial" panose="020B0604020202020204" pitchFamily="34" charset="0"/>
                <a:cs typeface="Arial" panose="020B0604020202020204" pitchFamily="34" charset="0"/>
              </a:rPr>
              <a:t>hashtag</a:t>
            </a:r>
            <a:endParaRPr lang="en-US" sz="1050" dirty="0">
              <a:solidFill>
                <a:srgbClr val="575756"/>
              </a:solidFill>
              <a:latin typeface="Arial" panose="020B0604020202020204" pitchFamily="34" charset="0"/>
              <a:cs typeface="Arial" panose="020B0604020202020204" pitchFamily="34" charset="0"/>
            </a:endParaRPr>
          </a:p>
        </p:txBody>
      </p:sp>
      <p:pic>
        <p:nvPicPr>
          <p:cNvPr id="6" name="Picture 2" descr="http://vignette1.wikia.nocookie.net/dusktilldawn/images/1/1a/Twitter_logo.png/revision/latest?cb=2014050721083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04441"/>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384848" y="5229250"/>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sp>
        <p:nvSpPr>
          <p:cNvPr id="12" name="TextBox 11"/>
          <p:cNvSpPr txBox="1"/>
          <p:nvPr/>
        </p:nvSpPr>
        <p:spPr>
          <a:xfrm>
            <a:off x="403381" y="5452974"/>
            <a:ext cx="1609736" cy="253916"/>
          </a:xfrm>
          <a:prstGeom prst="rect">
            <a:avLst/>
          </a:prstGeom>
          <a:noFill/>
        </p:spPr>
        <p:txBody>
          <a:bodyPr wrap="none" rtlCol="0">
            <a:spAutoFit/>
          </a:bodyPr>
          <a:lstStyle/>
          <a:p>
            <a:r>
              <a:rPr lang="en-GB" sz="1050" b="1" i="1" dirty="0" smtClean="0">
                <a:solidFill>
                  <a:srgbClr val="164194"/>
                </a:solidFill>
                <a:latin typeface="Arial" panose="020B0604020202020204" pitchFamily="34" charset="0"/>
                <a:cs typeface="Arial" panose="020B0604020202020204" pitchFamily="34" charset="0"/>
              </a:rPr>
              <a:t>www.mobilityweek.eu</a:t>
            </a:r>
            <a:endParaRPr lang="en-GB" sz="1050" b="1" i="1" dirty="0">
              <a:solidFill>
                <a:srgbClr val="164194"/>
              </a:solidFill>
              <a:latin typeface="Arial" panose="020B0604020202020204" pitchFamily="34" charset="0"/>
              <a:cs typeface="Arial" panose="020B0604020202020204" pitchFamily="34" charset="0"/>
            </a:endParaRPr>
          </a:p>
        </p:txBody>
      </p:sp>
      <p:sp>
        <p:nvSpPr>
          <p:cNvPr id="13" name="TextBox 12"/>
          <p:cNvSpPr txBox="1"/>
          <p:nvPr/>
        </p:nvSpPr>
        <p:spPr>
          <a:xfrm>
            <a:off x="452556" y="168813"/>
            <a:ext cx="3039294" cy="307777"/>
          </a:xfrm>
          <a:prstGeom prst="rect">
            <a:avLst/>
          </a:prstGeom>
          <a:noFill/>
        </p:spPr>
        <p:txBody>
          <a:bodyPr wrap="none" lIns="0" tIns="0" rIns="0" bIns="0" rtlCol="0">
            <a:spAutoFit/>
          </a:bodyPr>
          <a:lstStyle/>
          <a:p>
            <a:r>
              <a:rPr lang="en-GB" sz="2000" spc="-150" dirty="0" smtClean="0">
                <a:solidFill>
                  <a:srgbClr val="164194"/>
                </a:solidFill>
                <a:latin typeface="Arial" panose="020B0604020202020204" pitchFamily="34" charset="0"/>
                <a:cs typeface="Arial" panose="020B0604020202020204" pitchFamily="34" charset="0"/>
              </a:rPr>
              <a:t>EUROPEAN</a:t>
            </a:r>
            <a:r>
              <a:rPr lang="en-GB" sz="2000" b="1" spc="-150" dirty="0" smtClean="0">
                <a:solidFill>
                  <a:srgbClr val="164194"/>
                </a:solidFill>
                <a:latin typeface="Arial" panose="020B0604020202020204" pitchFamily="34" charset="0"/>
                <a:cs typeface="Arial" panose="020B0604020202020204" pitchFamily="34" charset="0"/>
              </a:rPr>
              <a:t>MOBILITY</a:t>
            </a:r>
            <a:r>
              <a:rPr lang="en-GB" sz="2000" spc="-150" dirty="0" smtClean="0">
                <a:solidFill>
                  <a:srgbClr val="164194"/>
                </a:solidFill>
                <a:latin typeface="Arial" panose="020B0604020202020204" pitchFamily="34" charset="0"/>
                <a:cs typeface="Arial" panose="020B0604020202020204" pitchFamily="34" charset="0"/>
              </a:rPr>
              <a:t>WEEK</a:t>
            </a:r>
            <a:endParaRPr lang="en-GB" sz="2000" spc="-150" dirty="0">
              <a:solidFill>
                <a:srgbClr val="164194"/>
              </a:solidFill>
              <a:latin typeface="Arial" panose="020B0604020202020204" pitchFamily="34" charset="0"/>
              <a:cs typeface="Arial" panose="020B0604020202020204" pitchFamily="34" charset="0"/>
            </a:endParaRPr>
          </a:p>
        </p:txBody>
      </p:sp>
      <p:sp>
        <p:nvSpPr>
          <p:cNvPr id="14" name="TextBox 13"/>
          <p:cNvSpPr txBox="1"/>
          <p:nvPr/>
        </p:nvSpPr>
        <p:spPr>
          <a:xfrm>
            <a:off x="435823" y="404580"/>
            <a:ext cx="1383392" cy="184666"/>
          </a:xfrm>
          <a:prstGeom prst="rect">
            <a:avLst/>
          </a:prstGeom>
          <a:noFill/>
        </p:spPr>
        <p:txBody>
          <a:bodyPr wrap="none" lIns="0" tIns="0" rIns="0" bIns="0" rtlCol="0">
            <a:spAutoFit/>
          </a:bodyPr>
          <a:lstStyle/>
          <a:p>
            <a:r>
              <a:rPr lang="en-GB" sz="1200" dirty="0" smtClean="0">
                <a:solidFill>
                  <a:srgbClr val="164194"/>
                </a:solidFill>
                <a:latin typeface="Arial" panose="020B0604020202020204" pitchFamily="34" charset="0"/>
                <a:cs typeface="Arial" panose="020B0604020202020204" pitchFamily="34" charset="0"/>
              </a:rPr>
              <a:t>16-22 SEPTEMBER</a:t>
            </a:r>
            <a:endParaRPr lang="en-GB" sz="1200" dirty="0">
              <a:solidFill>
                <a:srgbClr val="164194"/>
              </a:solidFill>
              <a:latin typeface="Arial" panose="020B0604020202020204" pitchFamily="34" charset="0"/>
              <a:cs typeface="Arial" panose="020B0604020202020204" pitchFamily="34" charset="0"/>
            </a:endParaRPr>
          </a:p>
        </p:txBody>
      </p:sp>
      <p:sp>
        <p:nvSpPr>
          <p:cNvPr id="15" name="Text Placeholder 2"/>
          <p:cNvSpPr>
            <a:spLocks noGrp="1"/>
          </p:cNvSpPr>
          <p:nvPr>
            <p:ph type="body" sz="quarter" idx="11"/>
          </p:nvPr>
        </p:nvSpPr>
        <p:spPr>
          <a:xfrm>
            <a:off x="680360" y="1501715"/>
            <a:ext cx="4536630" cy="3235859"/>
          </a:xfrm>
        </p:spPr>
        <p:txBody>
          <a:bodyPr/>
          <a:lstStyle/>
          <a:p>
            <a:r>
              <a:rPr lang="en-US" sz="1800" dirty="0"/>
              <a:t>Annually </a:t>
            </a:r>
            <a:r>
              <a:rPr lang="en-US" sz="1800" dirty="0" smtClean="0"/>
              <a:t>updated</a:t>
            </a:r>
            <a:endParaRPr lang="en-US" sz="1800" dirty="0"/>
          </a:p>
          <a:p>
            <a:r>
              <a:rPr lang="en-US" sz="1800" dirty="0"/>
              <a:t>Explains the year’s slogan, from theory through to practice</a:t>
            </a:r>
          </a:p>
          <a:p>
            <a:r>
              <a:rPr lang="en-US" sz="1800" dirty="0"/>
              <a:t>Includes </a:t>
            </a:r>
            <a:r>
              <a:rPr lang="en-US" sz="1800" dirty="0" smtClean="0"/>
              <a:t>the policy background</a:t>
            </a:r>
            <a:endParaRPr lang="en-US" sz="1800" dirty="0"/>
          </a:p>
          <a:p>
            <a:r>
              <a:rPr lang="en-US" sz="1800" dirty="0" smtClean="0"/>
              <a:t>Many examples </a:t>
            </a:r>
            <a:r>
              <a:rPr lang="en-US" sz="1800" dirty="0"/>
              <a:t>illustrate how to apply the theme </a:t>
            </a:r>
            <a:r>
              <a:rPr lang="en-US" sz="1800" dirty="0" smtClean="0"/>
              <a:t>locally</a:t>
            </a:r>
            <a:endParaRPr lang="en-US" sz="1800" dirty="0"/>
          </a:p>
          <a:p>
            <a:r>
              <a:rPr lang="en-US" sz="1800" dirty="0"/>
              <a:t>Complemented by a resource list</a:t>
            </a:r>
          </a:p>
          <a:p>
            <a:r>
              <a:rPr lang="en-US" sz="1800" dirty="0"/>
              <a:t>Available </a:t>
            </a:r>
            <a:r>
              <a:rPr lang="en-US" sz="1800" dirty="0" smtClean="0"/>
              <a:t>*in brief* in 23 languages from May!</a:t>
            </a:r>
            <a:endParaRPr lang="en-US" sz="1800" dirty="0"/>
          </a:p>
        </p:txBody>
      </p:sp>
      <p:pic>
        <p:nvPicPr>
          <p:cNvPr id="19" name="Picture 1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pic>
        <p:nvPicPr>
          <p:cNvPr id="4" name="Picture 3">
            <a:hlinkClick r:id="rId5"/>
          </p:cNvPr>
          <p:cNvPicPr>
            <a:picLocks noChangeAspect="1"/>
          </p:cNvPicPr>
          <p:nvPr/>
        </p:nvPicPr>
        <p:blipFill>
          <a:blip r:embed="rId6" cstate="print"/>
          <a:stretch>
            <a:fillRect/>
          </a:stretch>
        </p:blipFill>
        <p:spPr>
          <a:xfrm>
            <a:off x="5937485" y="795890"/>
            <a:ext cx="2929930" cy="4137077"/>
          </a:xfrm>
          <a:prstGeom prst="rect">
            <a:avLst/>
          </a:prstGeom>
          <a:ln>
            <a:solidFill>
              <a:schemeClr val="bg1">
                <a:lumMod val="75000"/>
              </a:schemeClr>
            </a:solidFill>
          </a:ln>
        </p:spPr>
      </p:pic>
      <p:pic>
        <p:nvPicPr>
          <p:cNvPr id="18" name="Picture 17"/>
          <p:cNvPicPr>
            <a:picLocks noChangeAspect="1"/>
          </p:cNvPicPr>
          <p:nvPr/>
        </p:nvPicPr>
        <p:blipFill>
          <a:blip r:embed="rId7" cstate="print"/>
          <a:stretch>
            <a:fillRect/>
          </a:stretch>
        </p:blipFill>
        <p:spPr>
          <a:xfrm>
            <a:off x="1295169" y="4440821"/>
            <a:ext cx="4109060" cy="542591"/>
          </a:xfrm>
          <a:prstGeom prst="rect">
            <a:avLst/>
          </a:prstGeom>
        </p:spPr>
      </p:pic>
      <p:pic>
        <p:nvPicPr>
          <p:cNvPr id="16" name="Picture 15"/>
          <p:cNvPicPr>
            <a:picLocks noChangeAspect="1"/>
          </p:cNvPicPr>
          <p:nvPr/>
        </p:nvPicPr>
        <p:blipFill>
          <a:blip r:embed="rId8" cstate="print"/>
          <a:stretch>
            <a:fillRect/>
          </a:stretch>
        </p:blipFill>
        <p:spPr>
          <a:xfrm rot="20894093">
            <a:off x="6188274" y="3699972"/>
            <a:ext cx="2525676" cy="1765521"/>
          </a:xfrm>
          <a:prstGeom prst="rect">
            <a:avLst/>
          </a:prstGeom>
          <a:ln>
            <a:solidFill>
              <a:schemeClr val="bg1">
                <a:lumMod val="75000"/>
              </a:schemeClr>
            </a:solidFill>
          </a:ln>
        </p:spPr>
      </p:pic>
    </p:spTree>
    <p:extLst>
      <p:ext uri="{BB962C8B-B14F-4D97-AF65-F5344CB8AC3E}">
        <p14:creationId xmlns:p14="http://schemas.microsoft.com/office/powerpoint/2010/main" xmlns="" val="25097932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4848" y="782187"/>
            <a:ext cx="7331879" cy="646331"/>
          </a:xfrm>
          <a:prstGeom prst="rect">
            <a:avLst/>
          </a:prstGeom>
          <a:noFill/>
        </p:spPr>
        <p:txBody>
          <a:bodyPr wrap="none" rtlCol="0">
            <a:spAutoFit/>
          </a:bodyPr>
          <a:lstStyle/>
          <a:p>
            <a:r>
              <a:rPr lang="en-US" sz="3600" dirty="0" smtClean="0">
                <a:solidFill>
                  <a:srgbClr val="164194"/>
                </a:solidFill>
                <a:latin typeface="Arial" panose="020B0604020202020204" pitchFamily="34" charset="0"/>
                <a:cs typeface="Arial" panose="020B0604020202020204" pitchFamily="34" charset="0"/>
              </a:rPr>
              <a:t>Smart Mobility. Strong Economy…I</a:t>
            </a:r>
            <a:endParaRPr lang="en-US" sz="3600" dirty="0">
              <a:solidFill>
                <a:srgbClr val="164194"/>
              </a:solidFill>
              <a:latin typeface="Arial" panose="020B0604020202020204" pitchFamily="34" charset="0"/>
              <a:cs typeface="Arial" panose="020B0604020202020204" pitchFamily="34" charset="0"/>
            </a:endParaRPr>
          </a:p>
        </p:txBody>
      </p:sp>
      <p:sp>
        <p:nvSpPr>
          <p:cNvPr id="5" name="TextBox 4"/>
          <p:cNvSpPr txBox="1"/>
          <p:nvPr/>
        </p:nvSpPr>
        <p:spPr>
          <a:xfrm>
            <a:off x="611449" y="5661310"/>
            <a:ext cx="1989647" cy="253916"/>
          </a:xfrm>
          <a:prstGeom prst="rect">
            <a:avLst/>
          </a:prstGeom>
          <a:noFill/>
        </p:spPr>
        <p:txBody>
          <a:bodyPr wrap="none" rtlCol="0">
            <a:spAutoFit/>
          </a:bodyPr>
          <a:lstStyle/>
          <a:p>
            <a:r>
              <a:rPr lang="en-US" sz="1050" dirty="0" smtClean="0">
                <a:solidFill>
                  <a:srgbClr val="575756"/>
                </a:solidFill>
                <a:latin typeface="Arial" panose="020B0604020202020204" pitchFamily="34" charset="0"/>
                <a:cs typeface="Arial" panose="020B0604020202020204" pitchFamily="34" charset="0"/>
              </a:rPr>
              <a:t>#</a:t>
            </a:r>
            <a:r>
              <a:rPr lang="en-US" sz="1050" b="1" dirty="0" smtClean="0">
                <a:solidFill>
                  <a:srgbClr val="575756"/>
                </a:solidFill>
                <a:latin typeface="Arial" panose="020B0604020202020204" pitchFamily="34" charset="0"/>
                <a:cs typeface="Arial" panose="020B0604020202020204" pitchFamily="34" charset="0"/>
              </a:rPr>
              <a:t>mobility</a:t>
            </a:r>
            <a:r>
              <a:rPr lang="en-US" sz="1050" dirty="0" smtClean="0">
                <a:solidFill>
                  <a:srgbClr val="575756"/>
                </a:solidFill>
                <a:latin typeface="Arial" panose="020B0604020202020204" pitchFamily="34" charset="0"/>
                <a:cs typeface="Arial" panose="020B0604020202020204" pitchFamily="34" charset="0"/>
              </a:rPr>
              <a:t>week #</a:t>
            </a:r>
            <a:r>
              <a:rPr lang="en-US" sz="1050" b="1" dirty="0" err="1" smtClean="0">
                <a:solidFill>
                  <a:srgbClr val="575756"/>
                </a:solidFill>
                <a:latin typeface="Arial" panose="020B0604020202020204" pitchFamily="34" charset="0"/>
                <a:cs typeface="Arial" panose="020B0604020202020204" pitchFamily="34" charset="0"/>
              </a:rPr>
              <a:t>local</a:t>
            </a:r>
            <a:r>
              <a:rPr lang="en-US" sz="1050" dirty="0" err="1" smtClean="0">
                <a:solidFill>
                  <a:srgbClr val="575756"/>
                </a:solidFill>
                <a:latin typeface="Arial" panose="020B0604020202020204" pitchFamily="34" charset="0"/>
                <a:cs typeface="Arial" panose="020B0604020202020204" pitchFamily="34" charset="0"/>
              </a:rPr>
              <a:t>hashtag</a:t>
            </a:r>
            <a:endParaRPr lang="en-US" sz="1050" dirty="0">
              <a:solidFill>
                <a:srgbClr val="575756"/>
              </a:solidFill>
              <a:latin typeface="Arial" panose="020B0604020202020204" pitchFamily="34" charset="0"/>
              <a:cs typeface="Arial" panose="020B0604020202020204" pitchFamily="34" charset="0"/>
            </a:endParaRPr>
          </a:p>
        </p:txBody>
      </p:sp>
      <p:pic>
        <p:nvPicPr>
          <p:cNvPr id="6" name="Picture 2" descr="http://vignette1.wikia.nocookie.net/dusktilldawn/images/1/1a/Twitter_logo.png/revision/latest?cb=2014050721083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04441"/>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384848" y="5229250"/>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sp>
        <p:nvSpPr>
          <p:cNvPr id="12" name="TextBox 11"/>
          <p:cNvSpPr txBox="1"/>
          <p:nvPr/>
        </p:nvSpPr>
        <p:spPr>
          <a:xfrm>
            <a:off x="403381" y="5452974"/>
            <a:ext cx="1609736" cy="253916"/>
          </a:xfrm>
          <a:prstGeom prst="rect">
            <a:avLst/>
          </a:prstGeom>
          <a:noFill/>
        </p:spPr>
        <p:txBody>
          <a:bodyPr wrap="none" rtlCol="0">
            <a:spAutoFit/>
          </a:bodyPr>
          <a:lstStyle/>
          <a:p>
            <a:r>
              <a:rPr lang="en-GB" sz="1050" b="1" i="1" dirty="0" smtClean="0">
                <a:solidFill>
                  <a:srgbClr val="164194"/>
                </a:solidFill>
                <a:latin typeface="Arial" panose="020B0604020202020204" pitchFamily="34" charset="0"/>
                <a:cs typeface="Arial" panose="020B0604020202020204" pitchFamily="34" charset="0"/>
              </a:rPr>
              <a:t>www.mobilityweek.eu</a:t>
            </a:r>
            <a:endParaRPr lang="en-GB" sz="1050" b="1" i="1" dirty="0">
              <a:solidFill>
                <a:srgbClr val="164194"/>
              </a:solidFill>
              <a:latin typeface="Arial" panose="020B0604020202020204" pitchFamily="34" charset="0"/>
              <a:cs typeface="Arial" panose="020B0604020202020204" pitchFamily="34" charset="0"/>
            </a:endParaRPr>
          </a:p>
        </p:txBody>
      </p:sp>
      <p:sp>
        <p:nvSpPr>
          <p:cNvPr id="13" name="TextBox 12"/>
          <p:cNvSpPr txBox="1"/>
          <p:nvPr/>
        </p:nvSpPr>
        <p:spPr>
          <a:xfrm>
            <a:off x="452556" y="168813"/>
            <a:ext cx="3039294" cy="307777"/>
          </a:xfrm>
          <a:prstGeom prst="rect">
            <a:avLst/>
          </a:prstGeom>
          <a:noFill/>
        </p:spPr>
        <p:txBody>
          <a:bodyPr wrap="none" lIns="0" tIns="0" rIns="0" bIns="0" rtlCol="0">
            <a:spAutoFit/>
          </a:bodyPr>
          <a:lstStyle/>
          <a:p>
            <a:r>
              <a:rPr lang="en-GB" sz="2000" spc="-150" dirty="0" smtClean="0">
                <a:solidFill>
                  <a:srgbClr val="164194"/>
                </a:solidFill>
                <a:latin typeface="Arial" panose="020B0604020202020204" pitchFamily="34" charset="0"/>
                <a:cs typeface="Arial" panose="020B0604020202020204" pitchFamily="34" charset="0"/>
              </a:rPr>
              <a:t>EUROPEAN</a:t>
            </a:r>
            <a:r>
              <a:rPr lang="en-GB" sz="2000" b="1" spc="-150" dirty="0" smtClean="0">
                <a:solidFill>
                  <a:srgbClr val="164194"/>
                </a:solidFill>
                <a:latin typeface="Arial" panose="020B0604020202020204" pitchFamily="34" charset="0"/>
                <a:cs typeface="Arial" panose="020B0604020202020204" pitchFamily="34" charset="0"/>
              </a:rPr>
              <a:t>MOBILITY</a:t>
            </a:r>
            <a:r>
              <a:rPr lang="en-GB" sz="2000" spc="-150" dirty="0" smtClean="0">
                <a:solidFill>
                  <a:srgbClr val="164194"/>
                </a:solidFill>
                <a:latin typeface="Arial" panose="020B0604020202020204" pitchFamily="34" charset="0"/>
                <a:cs typeface="Arial" panose="020B0604020202020204" pitchFamily="34" charset="0"/>
              </a:rPr>
              <a:t>WEEK</a:t>
            </a:r>
            <a:endParaRPr lang="en-GB" sz="2000" spc="-150" dirty="0">
              <a:solidFill>
                <a:srgbClr val="164194"/>
              </a:solidFill>
              <a:latin typeface="Arial" panose="020B0604020202020204" pitchFamily="34" charset="0"/>
              <a:cs typeface="Arial" panose="020B0604020202020204" pitchFamily="34" charset="0"/>
            </a:endParaRPr>
          </a:p>
        </p:txBody>
      </p:sp>
      <p:sp>
        <p:nvSpPr>
          <p:cNvPr id="14" name="TextBox 13"/>
          <p:cNvSpPr txBox="1"/>
          <p:nvPr/>
        </p:nvSpPr>
        <p:spPr>
          <a:xfrm>
            <a:off x="435823" y="404580"/>
            <a:ext cx="1383392" cy="184666"/>
          </a:xfrm>
          <a:prstGeom prst="rect">
            <a:avLst/>
          </a:prstGeom>
          <a:noFill/>
        </p:spPr>
        <p:txBody>
          <a:bodyPr wrap="none" lIns="0" tIns="0" rIns="0" bIns="0" rtlCol="0">
            <a:spAutoFit/>
          </a:bodyPr>
          <a:lstStyle/>
          <a:p>
            <a:r>
              <a:rPr lang="en-GB" sz="1200" dirty="0" smtClean="0">
                <a:solidFill>
                  <a:srgbClr val="164194"/>
                </a:solidFill>
                <a:latin typeface="Arial" panose="020B0604020202020204" pitchFamily="34" charset="0"/>
                <a:cs typeface="Arial" panose="020B0604020202020204" pitchFamily="34" charset="0"/>
              </a:rPr>
              <a:t>16-22 SEPTEMBER</a:t>
            </a:r>
            <a:endParaRPr lang="en-GB" sz="1200" dirty="0">
              <a:solidFill>
                <a:srgbClr val="164194"/>
              </a:solidFill>
              <a:latin typeface="Arial" panose="020B0604020202020204" pitchFamily="34" charset="0"/>
              <a:cs typeface="Arial" panose="020B0604020202020204" pitchFamily="34" charset="0"/>
            </a:endParaRPr>
          </a:p>
        </p:txBody>
      </p:sp>
      <p:sp>
        <p:nvSpPr>
          <p:cNvPr id="15" name="Text Placeholder 2"/>
          <p:cNvSpPr>
            <a:spLocks noGrp="1"/>
          </p:cNvSpPr>
          <p:nvPr>
            <p:ph type="body" sz="quarter" idx="11"/>
          </p:nvPr>
        </p:nvSpPr>
        <p:spPr>
          <a:xfrm>
            <a:off x="452556" y="1837615"/>
            <a:ext cx="4395710" cy="2554434"/>
          </a:xfrm>
        </p:spPr>
        <p:txBody>
          <a:bodyPr/>
          <a:lstStyle/>
          <a:p>
            <a:pPr marL="0" indent="0">
              <a:buNone/>
            </a:pPr>
            <a:r>
              <a:rPr lang="en-US" sz="2000" dirty="0" smtClean="0"/>
              <a:t>Benefits for </a:t>
            </a:r>
            <a:r>
              <a:rPr lang="en-US" sz="2000" b="1" dirty="0" smtClean="0"/>
              <a:t>individuals</a:t>
            </a:r>
            <a:r>
              <a:rPr lang="en-US" sz="2000" dirty="0" smtClean="0"/>
              <a:t>:</a:t>
            </a:r>
            <a:endParaRPr lang="en-US" sz="2000" dirty="0"/>
          </a:p>
          <a:p>
            <a:pPr lvl="1"/>
            <a:r>
              <a:rPr lang="en-US" sz="2000" dirty="0" smtClean="0">
                <a:latin typeface="Arial" panose="020B0604020202020204" pitchFamily="34" charset="0"/>
                <a:cs typeface="Arial" panose="020B0604020202020204" pitchFamily="34" charset="0"/>
              </a:rPr>
              <a:t>Financial savings (walking, cycling, using PT are cheaper than owning/using a car)</a:t>
            </a:r>
            <a:endParaRPr lang="en-US" sz="2000" dirty="0">
              <a:latin typeface="Arial" panose="020B0604020202020204" pitchFamily="34" charset="0"/>
              <a:cs typeface="Arial" panose="020B0604020202020204" pitchFamily="34" charset="0"/>
            </a:endParaRPr>
          </a:p>
          <a:p>
            <a:pPr lvl="1"/>
            <a:r>
              <a:rPr lang="en-US" sz="2000" dirty="0" smtClean="0">
                <a:latin typeface="Arial" panose="020B0604020202020204" pitchFamily="34" charset="0"/>
                <a:cs typeface="Arial" panose="020B0604020202020204" pitchFamily="34" charset="0"/>
              </a:rPr>
              <a:t>More time to oneself</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(less time spent in traffic)</a:t>
            </a:r>
            <a:endParaRPr lang="en-US" sz="2000" dirty="0">
              <a:latin typeface="Arial" panose="020B0604020202020204" pitchFamily="34" charset="0"/>
              <a:cs typeface="Arial" panose="020B0604020202020204" pitchFamily="34" charset="0"/>
            </a:endParaRPr>
          </a:p>
          <a:p>
            <a:pPr lvl="1"/>
            <a:r>
              <a:rPr lang="en-US" sz="2000" dirty="0" smtClean="0">
                <a:latin typeface="Arial" panose="020B0604020202020204" pitchFamily="34" charset="0"/>
                <a:cs typeface="Arial" panose="020B0604020202020204" pitchFamily="34" charset="0"/>
              </a:rPr>
              <a:t>Healthier and happier!</a:t>
            </a:r>
          </a:p>
          <a:p>
            <a:pPr lvl="1"/>
            <a:endParaRPr lang="en-US" sz="2000" dirty="0">
              <a:latin typeface="Arial" panose="020B0604020202020204" pitchFamily="34" charset="0"/>
              <a:cs typeface="Arial" panose="020B0604020202020204" pitchFamily="34" charset="0"/>
            </a:endParaRPr>
          </a:p>
          <a:p>
            <a:pPr marL="457200" lvl="1" indent="0">
              <a:buNone/>
            </a:pPr>
            <a:endParaRPr lang="en-US" sz="2000" dirty="0">
              <a:latin typeface="Arial" panose="020B0604020202020204" pitchFamily="34" charset="0"/>
              <a:cs typeface="Arial" panose="020B0604020202020204" pitchFamily="34" charset="0"/>
            </a:endParaRPr>
          </a:p>
          <a:p>
            <a:endParaRPr lang="en-US" sz="1800" dirty="0"/>
          </a:p>
        </p:txBody>
      </p:sp>
      <p:pic>
        <p:nvPicPr>
          <p:cNvPr id="19" name="Picture 1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057981" y="1818468"/>
            <a:ext cx="3703320" cy="2468880"/>
          </a:xfrm>
          <a:prstGeom prst="rect">
            <a:avLst/>
          </a:prstGeom>
        </p:spPr>
      </p:pic>
      <p:sp>
        <p:nvSpPr>
          <p:cNvPr id="17" name="Rectangle 9"/>
          <p:cNvSpPr>
            <a:spLocks noChangeArrowheads="1"/>
          </p:cNvSpPr>
          <p:nvPr/>
        </p:nvSpPr>
        <p:spPr bwMode="auto">
          <a:xfrm>
            <a:off x="5160221" y="4042829"/>
            <a:ext cx="2257425"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US" altLang="en-US" sz="900" dirty="0">
                <a:solidFill>
                  <a:schemeClr val="bg1"/>
                </a:solidFill>
              </a:rPr>
              <a:t>Photo credit: </a:t>
            </a:r>
            <a:r>
              <a:rPr lang="en-US" altLang="en-US" sz="900" dirty="0" smtClean="0">
                <a:solidFill>
                  <a:schemeClr val="bg1"/>
                </a:solidFill>
              </a:rPr>
              <a:t>Mirjam </a:t>
            </a:r>
            <a:r>
              <a:rPr lang="en-US" altLang="en-US" sz="900" dirty="0" err="1" smtClean="0">
                <a:solidFill>
                  <a:schemeClr val="bg1"/>
                </a:solidFill>
              </a:rPr>
              <a:t>Logonder</a:t>
            </a:r>
            <a:endParaRPr lang="en-US" altLang="en-US" sz="900" dirty="0">
              <a:solidFill>
                <a:schemeClr val="bg1"/>
              </a:solidFill>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65591" y="3865588"/>
            <a:ext cx="2137400" cy="1392872"/>
          </a:xfrm>
          <a:prstGeom prst="rect">
            <a:avLst/>
          </a:prstGeom>
        </p:spPr>
      </p:pic>
    </p:spTree>
    <p:extLst>
      <p:ext uri="{BB962C8B-B14F-4D97-AF65-F5344CB8AC3E}">
        <p14:creationId xmlns:p14="http://schemas.microsoft.com/office/powerpoint/2010/main" xmlns="" val="40756691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https://scontent-b-fra.xx.fbcdn.net/hphotos-xpf1/v/t1.0-9/1514299_238017092988538_33422873_n.jpg?oh=18eff61a9811b2033b8050b9708be067&amp;oe=549B4A0D"/>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61784" y="18962"/>
            <a:ext cx="2526646" cy="168179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27864" y="642831"/>
            <a:ext cx="6133919" cy="1200329"/>
          </a:xfrm>
          <a:prstGeom prst="rect">
            <a:avLst/>
          </a:prstGeom>
          <a:noFill/>
        </p:spPr>
        <p:txBody>
          <a:bodyPr wrap="square" rtlCol="0">
            <a:spAutoFit/>
          </a:bodyPr>
          <a:lstStyle/>
          <a:p>
            <a:r>
              <a:rPr lang="en-US" sz="3600" dirty="0">
                <a:solidFill>
                  <a:srgbClr val="164194"/>
                </a:solidFill>
                <a:latin typeface="Arial" panose="020B0604020202020204" pitchFamily="34" charset="0"/>
                <a:cs typeface="Arial" panose="020B0604020202020204" pitchFamily="34" charset="0"/>
              </a:rPr>
              <a:t>Smart </a:t>
            </a:r>
            <a:r>
              <a:rPr lang="en-US" sz="3600" dirty="0" smtClean="0">
                <a:solidFill>
                  <a:srgbClr val="164194"/>
                </a:solidFill>
                <a:latin typeface="Arial" panose="020B0604020202020204" pitchFamily="34" charset="0"/>
                <a:cs typeface="Arial" panose="020B0604020202020204" pitchFamily="34" charset="0"/>
              </a:rPr>
              <a:t>Mobility…II</a:t>
            </a:r>
            <a:endParaRPr lang="en-US" sz="3600" dirty="0">
              <a:solidFill>
                <a:srgbClr val="164194"/>
              </a:solidFill>
              <a:latin typeface="Arial" panose="020B0604020202020204" pitchFamily="34" charset="0"/>
              <a:cs typeface="Arial" panose="020B0604020202020204" pitchFamily="34" charset="0"/>
            </a:endParaRPr>
          </a:p>
          <a:p>
            <a:r>
              <a:rPr lang="en-US" sz="3600" dirty="0" smtClean="0">
                <a:solidFill>
                  <a:srgbClr val="164194"/>
                </a:solidFill>
                <a:latin typeface="Arial" panose="020B0604020202020204" pitchFamily="34" charset="0"/>
                <a:cs typeface="Arial" panose="020B0604020202020204" pitchFamily="34" charset="0"/>
              </a:rPr>
              <a:t>Strong Economy</a:t>
            </a:r>
            <a:endParaRPr lang="en-US" sz="3600" dirty="0">
              <a:solidFill>
                <a:srgbClr val="164194"/>
              </a:solidFill>
              <a:latin typeface="Arial" panose="020B0604020202020204" pitchFamily="34" charset="0"/>
              <a:cs typeface="Arial" panose="020B0604020202020204" pitchFamily="34" charset="0"/>
            </a:endParaRPr>
          </a:p>
        </p:txBody>
      </p:sp>
      <p:sp>
        <p:nvSpPr>
          <p:cNvPr id="5" name="TextBox 4"/>
          <p:cNvSpPr txBox="1"/>
          <p:nvPr/>
        </p:nvSpPr>
        <p:spPr>
          <a:xfrm>
            <a:off x="611449" y="5661310"/>
            <a:ext cx="1989647" cy="253916"/>
          </a:xfrm>
          <a:prstGeom prst="rect">
            <a:avLst/>
          </a:prstGeom>
          <a:noFill/>
        </p:spPr>
        <p:txBody>
          <a:bodyPr wrap="none" rtlCol="0">
            <a:spAutoFit/>
          </a:bodyPr>
          <a:lstStyle/>
          <a:p>
            <a:r>
              <a:rPr lang="en-US" sz="1050" dirty="0" smtClean="0">
                <a:solidFill>
                  <a:srgbClr val="575756"/>
                </a:solidFill>
                <a:latin typeface="Arial" panose="020B0604020202020204" pitchFamily="34" charset="0"/>
                <a:cs typeface="Arial" panose="020B0604020202020204" pitchFamily="34" charset="0"/>
              </a:rPr>
              <a:t>#</a:t>
            </a:r>
            <a:r>
              <a:rPr lang="en-US" sz="1050" b="1" dirty="0" smtClean="0">
                <a:solidFill>
                  <a:srgbClr val="575756"/>
                </a:solidFill>
                <a:latin typeface="Arial" panose="020B0604020202020204" pitchFamily="34" charset="0"/>
                <a:cs typeface="Arial" panose="020B0604020202020204" pitchFamily="34" charset="0"/>
              </a:rPr>
              <a:t>mobility</a:t>
            </a:r>
            <a:r>
              <a:rPr lang="en-US" sz="1050" dirty="0" smtClean="0">
                <a:solidFill>
                  <a:srgbClr val="575756"/>
                </a:solidFill>
                <a:latin typeface="Arial" panose="020B0604020202020204" pitchFamily="34" charset="0"/>
                <a:cs typeface="Arial" panose="020B0604020202020204" pitchFamily="34" charset="0"/>
              </a:rPr>
              <a:t>week #</a:t>
            </a:r>
            <a:r>
              <a:rPr lang="en-US" sz="1050" b="1" dirty="0" err="1" smtClean="0">
                <a:solidFill>
                  <a:srgbClr val="575756"/>
                </a:solidFill>
                <a:latin typeface="Arial" panose="020B0604020202020204" pitchFamily="34" charset="0"/>
                <a:cs typeface="Arial" panose="020B0604020202020204" pitchFamily="34" charset="0"/>
              </a:rPr>
              <a:t>local</a:t>
            </a:r>
            <a:r>
              <a:rPr lang="en-US" sz="1050" dirty="0" err="1" smtClean="0">
                <a:solidFill>
                  <a:srgbClr val="575756"/>
                </a:solidFill>
                <a:latin typeface="Arial" panose="020B0604020202020204" pitchFamily="34" charset="0"/>
                <a:cs typeface="Arial" panose="020B0604020202020204" pitchFamily="34" charset="0"/>
              </a:rPr>
              <a:t>hashtag</a:t>
            </a:r>
            <a:endParaRPr lang="en-US" sz="1050" dirty="0">
              <a:solidFill>
                <a:srgbClr val="575756"/>
              </a:solidFill>
              <a:latin typeface="Arial" panose="020B0604020202020204" pitchFamily="34" charset="0"/>
              <a:cs typeface="Arial" panose="020B0604020202020204" pitchFamily="34" charset="0"/>
            </a:endParaRPr>
          </a:p>
        </p:txBody>
      </p:sp>
      <p:pic>
        <p:nvPicPr>
          <p:cNvPr id="6" name="Picture 2" descr="http://vignette1.wikia.nocookie.net/dusktilldawn/images/1/1a/Twitter_logo.png/revision/latest?cb=2014050721083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7430" y="5704441"/>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384848" y="5229250"/>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sp>
        <p:nvSpPr>
          <p:cNvPr id="12" name="TextBox 11"/>
          <p:cNvSpPr txBox="1"/>
          <p:nvPr/>
        </p:nvSpPr>
        <p:spPr>
          <a:xfrm>
            <a:off x="403381" y="5452974"/>
            <a:ext cx="1609736" cy="253916"/>
          </a:xfrm>
          <a:prstGeom prst="rect">
            <a:avLst/>
          </a:prstGeom>
          <a:noFill/>
        </p:spPr>
        <p:txBody>
          <a:bodyPr wrap="none" rtlCol="0">
            <a:spAutoFit/>
          </a:bodyPr>
          <a:lstStyle/>
          <a:p>
            <a:r>
              <a:rPr lang="en-GB" sz="1050" b="1" i="1" dirty="0" smtClean="0">
                <a:solidFill>
                  <a:srgbClr val="164194"/>
                </a:solidFill>
                <a:latin typeface="Arial" panose="020B0604020202020204" pitchFamily="34" charset="0"/>
                <a:cs typeface="Arial" panose="020B0604020202020204" pitchFamily="34" charset="0"/>
              </a:rPr>
              <a:t>www.mobilityweek.eu</a:t>
            </a:r>
            <a:endParaRPr lang="en-GB" sz="1050" b="1" i="1" dirty="0">
              <a:solidFill>
                <a:srgbClr val="164194"/>
              </a:solidFill>
              <a:latin typeface="Arial" panose="020B0604020202020204" pitchFamily="34" charset="0"/>
              <a:cs typeface="Arial" panose="020B0604020202020204" pitchFamily="34" charset="0"/>
            </a:endParaRPr>
          </a:p>
        </p:txBody>
      </p:sp>
      <p:sp>
        <p:nvSpPr>
          <p:cNvPr id="13" name="TextBox 12"/>
          <p:cNvSpPr txBox="1"/>
          <p:nvPr/>
        </p:nvSpPr>
        <p:spPr>
          <a:xfrm>
            <a:off x="452556" y="168813"/>
            <a:ext cx="3039294" cy="307777"/>
          </a:xfrm>
          <a:prstGeom prst="rect">
            <a:avLst/>
          </a:prstGeom>
          <a:noFill/>
        </p:spPr>
        <p:txBody>
          <a:bodyPr wrap="none" lIns="0" tIns="0" rIns="0" bIns="0" rtlCol="0">
            <a:spAutoFit/>
          </a:bodyPr>
          <a:lstStyle/>
          <a:p>
            <a:r>
              <a:rPr lang="en-GB" sz="2000" spc="-150" dirty="0" smtClean="0">
                <a:solidFill>
                  <a:srgbClr val="164194"/>
                </a:solidFill>
                <a:latin typeface="Arial" panose="020B0604020202020204" pitchFamily="34" charset="0"/>
                <a:cs typeface="Arial" panose="020B0604020202020204" pitchFamily="34" charset="0"/>
              </a:rPr>
              <a:t>EUROPEAN</a:t>
            </a:r>
            <a:r>
              <a:rPr lang="en-GB" sz="2000" b="1" spc="-150" dirty="0" smtClean="0">
                <a:solidFill>
                  <a:srgbClr val="164194"/>
                </a:solidFill>
                <a:latin typeface="Arial" panose="020B0604020202020204" pitchFamily="34" charset="0"/>
                <a:cs typeface="Arial" panose="020B0604020202020204" pitchFamily="34" charset="0"/>
              </a:rPr>
              <a:t>MOBILITY</a:t>
            </a:r>
            <a:r>
              <a:rPr lang="en-GB" sz="2000" spc="-150" dirty="0" smtClean="0">
                <a:solidFill>
                  <a:srgbClr val="164194"/>
                </a:solidFill>
                <a:latin typeface="Arial" panose="020B0604020202020204" pitchFamily="34" charset="0"/>
                <a:cs typeface="Arial" panose="020B0604020202020204" pitchFamily="34" charset="0"/>
              </a:rPr>
              <a:t>WEEK</a:t>
            </a:r>
            <a:endParaRPr lang="en-GB" sz="2000" spc="-150" dirty="0">
              <a:solidFill>
                <a:srgbClr val="164194"/>
              </a:solidFill>
              <a:latin typeface="Arial" panose="020B0604020202020204" pitchFamily="34" charset="0"/>
              <a:cs typeface="Arial" panose="020B0604020202020204" pitchFamily="34" charset="0"/>
            </a:endParaRPr>
          </a:p>
        </p:txBody>
      </p:sp>
      <p:sp>
        <p:nvSpPr>
          <p:cNvPr id="14" name="TextBox 13"/>
          <p:cNvSpPr txBox="1"/>
          <p:nvPr/>
        </p:nvSpPr>
        <p:spPr>
          <a:xfrm>
            <a:off x="435823" y="404580"/>
            <a:ext cx="1383392" cy="184666"/>
          </a:xfrm>
          <a:prstGeom prst="rect">
            <a:avLst/>
          </a:prstGeom>
          <a:noFill/>
        </p:spPr>
        <p:txBody>
          <a:bodyPr wrap="none" lIns="0" tIns="0" rIns="0" bIns="0" rtlCol="0">
            <a:spAutoFit/>
          </a:bodyPr>
          <a:lstStyle/>
          <a:p>
            <a:r>
              <a:rPr lang="en-GB" sz="1200" dirty="0" smtClean="0">
                <a:solidFill>
                  <a:srgbClr val="164194"/>
                </a:solidFill>
                <a:latin typeface="Arial" panose="020B0604020202020204" pitchFamily="34" charset="0"/>
                <a:cs typeface="Arial" panose="020B0604020202020204" pitchFamily="34" charset="0"/>
              </a:rPr>
              <a:t>16-22 SEPTEMBER</a:t>
            </a:r>
            <a:endParaRPr lang="en-GB" sz="1200" dirty="0">
              <a:solidFill>
                <a:srgbClr val="164194"/>
              </a:solidFill>
              <a:latin typeface="Arial" panose="020B0604020202020204" pitchFamily="34" charset="0"/>
              <a:cs typeface="Arial" panose="020B0604020202020204" pitchFamily="34" charset="0"/>
            </a:endParaRPr>
          </a:p>
        </p:txBody>
      </p:sp>
      <p:sp>
        <p:nvSpPr>
          <p:cNvPr id="15" name="Text Placeholder 2"/>
          <p:cNvSpPr>
            <a:spLocks noGrp="1"/>
          </p:cNvSpPr>
          <p:nvPr>
            <p:ph type="body" sz="quarter" idx="11"/>
          </p:nvPr>
        </p:nvSpPr>
        <p:spPr>
          <a:xfrm>
            <a:off x="305483" y="1987180"/>
            <a:ext cx="4835242" cy="2796105"/>
          </a:xfrm>
        </p:spPr>
        <p:txBody>
          <a:bodyPr/>
          <a:lstStyle/>
          <a:p>
            <a:pPr marL="0" indent="0">
              <a:buNone/>
            </a:pPr>
            <a:r>
              <a:rPr lang="en-US" sz="2000" dirty="0" smtClean="0"/>
              <a:t>Benefits for </a:t>
            </a:r>
            <a:r>
              <a:rPr lang="en-US" sz="2000" b="1" dirty="0" smtClean="0"/>
              <a:t>economic actors</a:t>
            </a:r>
            <a:r>
              <a:rPr lang="en-US" sz="2000" dirty="0" smtClean="0"/>
              <a:t>:</a:t>
            </a:r>
            <a:endParaRPr lang="en-US" sz="2000" dirty="0"/>
          </a:p>
          <a:p>
            <a:pPr lvl="1"/>
            <a:r>
              <a:rPr lang="en-US" sz="2000" dirty="0" smtClean="0">
                <a:latin typeface="Arial" panose="020B0604020202020204" pitchFamily="34" charset="0"/>
                <a:cs typeface="Arial" panose="020B0604020202020204" pitchFamily="34" charset="0"/>
              </a:rPr>
              <a:t>New economic markets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(smart shared mobility, cargo</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-bike deliveries, mobility apps,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e-vehicles)</a:t>
            </a:r>
          </a:p>
          <a:p>
            <a:pPr lvl="1"/>
            <a:r>
              <a:rPr lang="en-US" sz="2000" dirty="0" smtClean="0">
                <a:latin typeface="Arial" panose="020B0604020202020204" pitchFamily="34" charset="0"/>
                <a:cs typeface="Arial" panose="020B0604020202020204" pitchFamily="34" charset="0"/>
              </a:rPr>
              <a:t>Shops and restaurants: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more frequent clients, more sales.</a:t>
            </a:r>
            <a:endParaRPr lang="en-US" sz="2000" dirty="0">
              <a:latin typeface="Arial" panose="020B0604020202020204" pitchFamily="34" charset="0"/>
              <a:cs typeface="Arial" panose="020B0604020202020204" pitchFamily="34" charset="0"/>
            </a:endParaRPr>
          </a:p>
          <a:p>
            <a:pPr lvl="1"/>
            <a:r>
              <a:rPr lang="en-US" sz="2000" dirty="0" smtClean="0">
                <a:latin typeface="Arial" panose="020B0604020202020204" pitchFamily="34" charset="0"/>
                <a:cs typeface="Arial" panose="020B0604020202020204" pitchFamily="34" charset="0"/>
              </a:rPr>
              <a:t>More productive workers, less stress, less sick leave, happier!</a:t>
            </a:r>
            <a:endParaRPr lang="en-US" sz="2000" dirty="0">
              <a:latin typeface="Arial" panose="020B0604020202020204" pitchFamily="34" charset="0"/>
              <a:cs typeface="Arial" panose="020B0604020202020204" pitchFamily="34" charset="0"/>
            </a:endParaRPr>
          </a:p>
          <a:p>
            <a:pPr marL="457200" lvl="1" indent="0">
              <a:buNone/>
            </a:pPr>
            <a:endParaRPr lang="en-US" sz="2000" dirty="0">
              <a:latin typeface="Arial" panose="020B0604020202020204" pitchFamily="34" charset="0"/>
              <a:cs typeface="Arial" panose="020B0604020202020204" pitchFamily="34" charset="0"/>
            </a:endParaRPr>
          </a:p>
          <a:p>
            <a:pPr marL="457200" lvl="1" indent="0">
              <a:buNone/>
            </a:pPr>
            <a:endParaRPr lang="en-US" sz="2000" dirty="0">
              <a:latin typeface="Arial" panose="020B0604020202020204" pitchFamily="34" charset="0"/>
              <a:cs typeface="Arial" panose="020B0604020202020204" pitchFamily="34" charset="0"/>
            </a:endParaRPr>
          </a:p>
          <a:p>
            <a:endParaRPr lang="en-US" sz="1800" dirty="0"/>
          </a:p>
        </p:txBody>
      </p:sp>
      <p:pic>
        <p:nvPicPr>
          <p:cNvPr id="19" name="Picture 1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461784" y="1810816"/>
            <a:ext cx="2526646" cy="1684430"/>
          </a:xfrm>
          <a:prstGeom prst="rect">
            <a:avLst/>
          </a:prstGeom>
        </p:spPr>
      </p:pic>
      <p:pic>
        <p:nvPicPr>
          <p:cNvPr id="20" name="Picture 7" descr="KÁLVIN TÉR FENN"/>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461784" y="3657665"/>
            <a:ext cx="2591834" cy="1727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ectangle 16"/>
          <p:cNvSpPr>
            <a:spLocks noChangeArrowheads="1"/>
          </p:cNvSpPr>
          <p:nvPr/>
        </p:nvSpPr>
        <p:spPr bwMode="auto">
          <a:xfrm>
            <a:off x="6461784" y="5113834"/>
            <a:ext cx="2086714"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US" altLang="en-US" sz="900" dirty="0">
                <a:solidFill>
                  <a:schemeClr val="bg1"/>
                </a:solidFill>
              </a:rPr>
              <a:t>Photo credit: Adrian Zoltan/Index.hu</a:t>
            </a:r>
          </a:p>
        </p:txBody>
      </p:sp>
      <p:sp>
        <p:nvSpPr>
          <p:cNvPr id="22" name="Rectangle 16"/>
          <p:cNvSpPr>
            <a:spLocks noChangeArrowheads="1"/>
          </p:cNvSpPr>
          <p:nvPr/>
        </p:nvSpPr>
        <p:spPr bwMode="auto">
          <a:xfrm>
            <a:off x="6461784" y="3246187"/>
            <a:ext cx="2086714"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US" altLang="en-US" sz="900" dirty="0">
                <a:solidFill>
                  <a:schemeClr val="bg1"/>
                </a:solidFill>
              </a:rPr>
              <a:t>Photo credit: </a:t>
            </a:r>
            <a:r>
              <a:rPr lang="en-US" altLang="en-US" sz="900" dirty="0" smtClean="0">
                <a:solidFill>
                  <a:schemeClr val="bg1"/>
                </a:solidFill>
              </a:rPr>
              <a:t>Mirjam </a:t>
            </a:r>
            <a:r>
              <a:rPr lang="en-US" altLang="en-US" sz="900" dirty="0" err="1" smtClean="0">
                <a:solidFill>
                  <a:schemeClr val="bg1"/>
                </a:solidFill>
              </a:rPr>
              <a:t>Logonder</a:t>
            </a:r>
            <a:endParaRPr lang="en-US" altLang="en-US" sz="900" dirty="0">
              <a:solidFill>
                <a:schemeClr val="bg1"/>
              </a:solidFill>
            </a:endParaRPr>
          </a:p>
        </p:txBody>
      </p:sp>
      <p:sp>
        <p:nvSpPr>
          <p:cNvPr id="23" name="Rectangle 16"/>
          <p:cNvSpPr>
            <a:spLocks noChangeArrowheads="1"/>
          </p:cNvSpPr>
          <p:nvPr/>
        </p:nvSpPr>
        <p:spPr bwMode="auto">
          <a:xfrm>
            <a:off x="6480104" y="1451701"/>
            <a:ext cx="2086714"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US" altLang="en-US" sz="900" dirty="0">
                <a:solidFill>
                  <a:schemeClr val="bg1"/>
                </a:solidFill>
              </a:rPr>
              <a:t>Photo credit: </a:t>
            </a:r>
            <a:r>
              <a:rPr lang="en-US" altLang="en-US" sz="900" dirty="0" err="1" smtClean="0">
                <a:solidFill>
                  <a:schemeClr val="bg1"/>
                </a:solidFill>
              </a:rPr>
              <a:t>Donostia-SanSebastian</a:t>
            </a:r>
            <a:endParaRPr lang="en-US" altLang="en-US" sz="900" dirty="0">
              <a:solidFill>
                <a:schemeClr val="bg1"/>
              </a:solidFill>
            </a:endParaRPr>
          </a:p>
        </p:txBody>
      </p:sp>
      <p:pic>
        <p:nvPicPr>
          <p:cNvPr id="4" name="Picture 3"/>
          <p:cNvPicPr>
            <a:picLocks noChangeAspect="1"/>
          </p:cNvPicPr>
          <p:nvPr/>
        </p:nvPicPr>
        <p:blipFill>
          <a:blip r:embed="rId8" cstate="print"/>
          <a:stretch>
            <a:fillRect/>
          </a:stretch>
        </p:blipFill>
        <p:spPr>
          <a:xfrm>
            <a:off x="4328804" y="153174"/>
            <a:ext cx="2016884" cy="2246337"/>
          </a:xfrm>
          <a:prstGeom prst="rect">
            <a:avLst/>
          </a:prstGeom>
        </p:spPr>
      </p:pic>
    </p:spTree>
    <p:extLst>
      <p:ext uri="{BB962C8B-B14F-4D97-AF65-F5344CB8AC3E}">
        <p14:creationId xmlns:p14="http://schemas.microsoft.com/office/powerpoint/2010/main" xmlns="" val="264529890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4848" y="670496"/>
            <a:ext cx="5483332" cy="1200329"/>
          </a:xfrm>
          <a:prstGeom prst="rect">
            <a:avLst/>
          </a:prstGeom>
          <a:noFill/>
        </p:spPr>
        <p:txBody>
          <a:bodyPr wrap="square" rtlCol="0">
            <a:spAutoFit/>
          </a:bodyPr>
          <a:lstStyle/>
          <a:p>
            <a:r>
              <a:rPr lang="en-US" sz="3600" dirty="0">
                <a:solidFill>
                  <a:srgbClr val="164194"/>
                </a:solidFill>
                <a:latin typeface="Arial" panose="020B0604020202020204" pitchFamily="34" charset="0"/>
                <a:cs typeface="Arial" panose="020B0604020202020204" pitchFamily="34" charset="0"/>
              </a:rPr>
              <a:t>Smart Mobility</a:t>
            </a:r>
            <a:r>
              <a:rPr lang="en-US" sz="3600" dirty="0" smtClean="0">
                <a:solidFill>
                  <a:srgbClr val="164194"/>
                </a:solidFill>
                <a:latin typeface="Arial" panose="020B0604020202020204" pitchFamily="34" charset="0"/>
                <a:cs typeface="Arial" panose="020B0604020202020204" pitchFamily="34" charset="0"/>
              </a:rPr>
              <a:t>. </a:t>
            </a:r>
            <a:br>
              <a:rPr lang="en-US" sz="3600" dirty="0" smtClean="0">
                <a:solidFill>
                  <a:srgbClr val="164194"/>
                </a:solidFill>
                <a:latin typeface="Arial" panose="020B0604020202020204" pitchFamily="34" charset="0"/>
                <a:cs typeface="Arial" panose="020B0604020202020204" pitchFamily="34" charset="0"/>
              </a:rPr>
            </a:br>
            <a:r>
              <a:rPr lang="en-US" sz="3600" dirty="0" smtClean="0">
                <a:solidFill>
                  <a:srgbClr val="164194"/>
                </a:solidFill>
                <a:latin typeface="Arial" panose="020B0604020202020204" pitchFamily="34" charset="0"/>
                <a:cs typeface="Arial" panose="020B0604020202020204" pitchFamily="34" charset="0"/>
              </a:rPr>
              <a:t>Strong Economy…III</a:t>
            </a:r>
            <a:endParaRPr lang="en-US" sz="3600" dirty="0">
              <a:solidFill>
                <a:srgbClr val="164194"/>
              </a:solidFill>
              <a:latin typeface="Arial" panose="020B0604020202020204" pitchFamily="34" charset="0"/>
              <a:cs typeface="Arial" panose="020B0604020202020204" pitchFamily="34" charset="0"/>
            </a:endParaRPr>
          </a:p>
        </p:txBody>
      </p:sp>
      <p:sp>
        <p:nvSpPr>
          <p:cNvPr id="5" name="TextBox 4"/>
          <p:cNvSpPr txBox="1"/>
          <p:nvPr/>
        </p:nvSpPr>
        <p:spPr>
          <a:xfrm>
            <a:off x="611449" y="5661310"/>
            <a:ext cx="1989647" cy="253916"/>
          </a:xfrm>
          <a:prstGeom prst="rect">
            <a:avLst/>
          </a:prstGeom>
          <a:noFill/>
        </p:spPr>
        <p:txBody>
          <a:bodyPr wrap="none" rtlCol="0">
            <a:spAutoFit/>
          </a:bodyPr>
          <a:lstStyle/>
          <a:p>
            <a:r>
              <a:rPr lang="en-US" sz="1050" dirty="0" smtClean="0">
                <a:solidFill>
                  <a:srgbClr val="575756"/>
                </a:solidFill>
                <a:latin typeface="Arial" panose="020B0604020202020204" pitchFamily="34" charset="0"/>
                <a:cs typeface="Arial" panose="020B0604020202020204" pitchFamily="34" charset="0"/>
              </a:rPr>
              <a:t>#</a:t>
            </a:r>
            <a:r>
              <a:rPr lang="en-US" sz="1050" b="1" dirty="0" smtClean="0">
                <a:solidFill>
                  <a:srgbClr val="575756"/>
                </a:solidFill>
                <a:latin typeface="Arial" panose="020B0604020202020204" pitchFamily="34" charset="0"/>
                <a:cs typeface="Arial" panose="020B0604020202020204" pitchFamily="34" charset="0"/>
              </a:rPr>
              <a:t>mobility</a:t>
            </a:r>
            <a:r>
              <a:rPr lang="en-US" sz="1050" dirty="0" smtClean="0">
                <a:solidFill>
                  <a:srgbClr val="575756"/>
                </a:solidFill>
                <a:latin typeface="Arial" panose="020B0604020202020204" pitchFamily="34" charset="0"/>
                <a:cs typeface="Arial" panose="020B0604020202020204" pitchFamily="34" charset="0"/>
              </a:rPr>
              <a:t>week #</a:t>
            </a:r>
            <a:r>
              <a:rPr lang="en-US" sz="1050" b="1" dirty="0" err="1" smtClean="0">
                <a:solidFill>
                  <a:srgbClr val="575756"/>
                </a:solidFill>
                <a:latin typeface="Arial" panose="020B0604020202020204" pitchFamily="34" charset="0"/>
                <a:cs typeface="Arial" panose="020B0604020202020204" pitchFamily="34" charset="0"/>
              </a:rPr>
              <a:t>local</a:t>
            </a:r>
            <a:r>
              <a:rPr lang="en-US" sz="1050" dirty="0" err="1" smtClean="0">
                <a:solidFill>
                  <a:srgbClr val="575756"/>
                </a:solidFill>
                <a:latin typeface="Arial" panose="020B0604020202020204" pitchFamily="34" charset="0"/>
                <a:cs typeface="Arial" panose="020B0604020202020204" pitchFamily="34" charset="0"/>
              </a:rPr>
              <a:t>hashtag</a:t>
            </a:r>
            <a:endParaRPr lang="en-US" sz="1050" dirty="0">
              <a:solidFill>
                <a:srgbClr val="575756"/>
              </a:solidFill>
              <a:latin typeface="Arial" panose="020B0604020202020204" pitchFamily="34" charset="0"/>
              <a:cs typeface="Arial" panose="020B0604020202020204" pitchFamily="34" charset="0"/>
            </a:endParaRPr>
          </a:p>
        </p:txBody>
      </p:sp>
      <p:pic>
        <p:nvPicPr>
          <p:cNvPr id="6" name="Picture 2" descr="http://vignette1.wikia.nocookie.net/dusktilldawn/images/1/1a/Twitter_logo.png/revision/latest?cb=2014050721083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04441"/>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384848" y="5229250"/>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sp>
        <p:nvSpPr>
          <p:cNvPr id="12" name="TextBox 11"/>
          <p:cNvSpPr txBox="1"/>
          <p:nvPr/>
        </p:nvSpPr>
        <p:spPr>
          <a:xfrm>
            <a:off x="403381" y="5452974"/>
            <a:ext cx="1609736" cy="253916"/>
          </a:xfrm>
          <a:prstGeom prst="rect">
            <a:avLst/>
          </a:prstGeom>
          <a:noFill/>
        </p:spPr>
        <p:txBody>
          <a:bodyPr wrap="none" rtlCol="0">
            <a:spAutoFit/>
          </a:bodyPr>
          <a:lstStyle/>
          <a:p>
            <a:r>
              <a:rPr lang="en-GB" sz="1050" b="1" i="1" dirty="0" smtClean="0">
                <a:solidFill>
                  <a:srgbClr val="164194"/>
                </a:solidFill>
                <a:latin typeface="Arial" panose="020B0604020202020204" pitchFamily="34" charset="0"/>
                <a:cs typeface="Arial" panose="020B0604020202020204" pitchFamily="34" charset="0"/>
              </a:rPr>
              <a:t>www.mobilityweek.eu</a:t>
            </a:r>
            <a:endParaRPr lang="en-GB" sz="1050" b="1" i="1" dirty="0">
              <a:solidFill>
                <a:srgbClr val="164194"/>
              </a:solidFill>
              <a:latin typeface="Arial" panose="020B0604020202020204" pitchFamily="34" charset="0"/>
              <a:cs typeface="Arial" panose="020B0604020202020204" pitchFamily="34" charset="0"/>
            </a:endParaRPr>
          </a:p>
        </p:txBody>
      </p:sp>
      <p:sp>
        <p:nvSpPr>
          <p:cNvPr id="13" name="TextBox 12"/>
          <p:cNvSpPr txBox="1"/>
          <p:nvPr/>
        </p:nvSpPr>
        <p:spPr>
          <a:xfrm>
            <a:off x="452556" y="168813"/>
            <a:ext cx="3039294" cy="307777"/>
          </a:xfrm>
          <a:prstGeom prst="rect">
            <a:avLst/>
          </a:prstGeom>
          <a:noFill/>
        </p:spPr>
        <p:txBody>
          <a:bodyPr wrap="none" lIns="0" tIns="0" rIns="0" bIns="0" rtlCol="0">
            <a:spAutoFit/>
          </a:bodyPr>
          <a:lstStyle/>
          <a:p>
            <a:r>
              <a:rPr lang="en-GB" sz="2000" spc="-150" dirty="0" smtClean="0">
                <a:solidFill>
                  <a:srgbClr val="164194"/>
                </a:solidFill>
                <a:latin typeface="Arial" panose="020B0604020202020204" pitchFamily="34" charset="0"/>
                <a:cs typeface="Arial" panose="020B0604020202020204" pitchFamily="34" charset="0"/>
              </a:rPr>
              <a:t>EUROPEAN</a:t>
            </a:r>
            <a:r>
              <a:rPr lang="en-GB" sz="2000" b="1" spc="-150" dirty="0" smtClean="0">
                <a:solidFill>
                  <a:srgbClr val="164194"/>
                </a:solidFill>
                <a:latin typeface="Arial" panose="020B0604020202020204" pitchFamily="34" charset="0"/>
                <a:cs typeface="Arial" panose="020B0604020202020204" pitchFamily="34" charset="0"/>
              </a:rPr>
              <a:t>MOBILITY</a:t>
            </a:r>
            <a:r>
              <a:rPr lang="en-GB" sz="2000" spc="-150" dirty="0" smtClean="0">
                <a:solidFill>
                  <a:srgbClr val="164194"/>
                </a:solidFill>
                <a:latin typeface="Arial" panose="020B0604020202020204" pitchFamily="34" charset="0"/>
                <a:cs typeface="Arial" panose="020B0604020202020204" pitchFamily="34" charset="0"/>
              </a:rPr>
              <a:t>WEEK</a:t>
            </a:r>
            <a:endParaRPr lang="en-GB" sz="2000" spc="-150" dirty="0">
              <a:solidFill>
                <a:srgbClr val="164194"/>
              </a:solidFill>
              <a:latin typeface="Arial" panose="020B0604020202020204" pitchFamily="34" charset="0"/>
              <a:cs typeface="Arial" panose="020B0604020202020204" pitchFamily="34" charset="0"/>
            </a:endParaRPr>
          </a:p>
        </p:txBody>
      </p:sp>
      <p:sp>
        <p:nvSpPr>
          <p:cNvPr id="14" name="TextBox 13"/>
          <p:cNvSpPr txBox="1"/>
          <p:nvPr/>
        </p:nvSpPr>
        <p:spPr>
          <a:xfrm>
            <a:off x="435823" y="404580"/>
            <a:ext cx="1383392" cy="184666"/>
          </a:xfrm>
          <a:prstGeom prst="rect">
            <a:avLst/>
          </a:prstGeom>
          <a:noFill/>
        </p:spPr>
        <p:txBody>
          <a:bodyPr wrap="none" lIns="0" tIns="0" rIns="0" bIns="0" rtlCol="0">
            <a:spAutoFit/>
          </a:bodyPr>
          <a:lstStyle/>
          <a:p>
            <a:r>
              <a:rPr lang="en-GB" sz="1200" dirty="0" smtClean="0">
                <a:solidFill>
                  <a:srgbClr val="164194"/>
                </a:solidFill>
                <a:latin typeface="Arial" panose="020B0604020202020204" pitchFamily="34" charset="0"/>
                <a:cs typeface="Arial" panose="020B0604020202020204" pitchFamily="34" charset="0"/>
              </a:rPr>
              <a:t>16-22 SEPTEMBER</a:t>
            </a:r>
            <a:endParaRPr lang="en-GB" sz="1200" dirty="0">
              <a:solidFill>
                <a:srgbClr val="164194"/>
              </a:solidFill>
              <a:latin typeface="Arial" panose="020B0604020202020204" pitchFamily="34" charset="0"/>
              <a:cs typeface="Arial" panose="020B0604020202020204" pitchFamily="34" charset="0"/>
            </a:endParaRPr>
          </a:p>
        </p:txBody>
      </p:sp>
      <p:sp>
        <p:nvSpPr>
          <p:cNvPr id="15" name="Text Placeholder 2"/>
          <p:cNvSpPr>
            <a:spLocks noGrp="1"/>
          </p:cNvSpPr>
          <p:nvPr>
            <p:ph type="body" sz="quarter" idx="11"/>
          </p:nvPr>
        </p:nvSpPr>
        <p:spPr>
          <a:xfrm>
            <a:off x="403381" y="2013866"/>
            <a:ext cx="5296626" cy="2468785"/>
          </a:xfrm>
        </p:spPr>
        <p:txBody>
          <a:bodyPr/>
          <a:lstStyle/>
          <a:p>
            <a:pPr marL="0" indent="0">
              <a:buNone/>
            </a:pPr>
            <a:r>
              <a:rPr lang="en-US" sz="2000" dirty="0" smtClean="0"/>
              <a:t>Benefits for </a:t>
            </a:r>
            <a:r>
              <a:rPr lang="en-US" sz="2000" b="1" dirty="0" smtClean="0"/>
              <a:t>society</a:t>
            </a:r>
            <a:r>
              <a:rPr lang="en-US" sz="2000" dirty="0" smtClean="0"/>
              <a:t>:</a:t>
            </a:r>
            <a:endParaRPr lang="en-US" sz="2000" dirty="0"/>
          </a:p>
          <a:p>
            <a:pPr lvl="1"/>
            <a:r>
              <a:rPr lang="en-US" sz="2000" dirty="0" smtClean="0">
                <a:latin typeface="Arial" panose="020B0604020202020204" pitchFamily="34" charset="0"/>
                <a:cs typeface="Arial" panose="020B0604020202020204" pitchFamily="34" charset="0"/>
              </a:rPr>
              <a:t>National budgetary savings (environment, safety, health, energy, economy, etc.)</a:t>
            </a:r>
          </a:p>
          <a:p>
            <a:pPr lvl="1"/>
            <a:r>
              <a:rPr lang="en-US" sz="2000" dirty="0" smtClean="0">
                <a:latin typeface="Arial" panose="020B0604020202020204" pitchFamily="34" charset="0"/>
                <a:cs typeface="Arial" panose="020B0604020202020204" pitchFamily="34" charset="0"/>
              </a:rPr>
              <a:t>Growth and jobs (public transport operators are major employers)</a:t>
            </a:r>
            <a:endParaRPr lang="en-US" sz="2000" dirty="0">
              <a:latin typeface="Arial" panose="020B0604020202020204" pitchFamily="34" charset="0"/>
              <a:cs typeface="Arial" panose="020B0604020202020204" pitchFamily="34" charset="0"/>
            </a:endParaRPr>
          </a:p>
          <a:p>
            <a:pPr lvl="1"/>
            <a:r>
              <a:rPr lang="en-US" sz="2000" dirty="0" smtClean="0">
                <a:latin typeface="Arial" panose="020B0604020202020204" pitchFamily="34" charset="0"/>
                <a:cs typeface="Arial" panose="020B0604020202020204" pitchFamily="34" charset="0"/>
              </a:rPr>
              <a:t>Healthier population, cleaner air,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less noise, living streets, etc.</a:t>
            </a:r>
            <a:endParaRPr lang="en-US" sz="2000" dirty="0">
              <a:latin typeface="Arial" panose="020B0604020202020204" pitchFamily="34" charset="0"/>
              <a:cs typeface="Arial" panose="020B0604020202020204" pitchFamily="34" charset="0"/>
            </a:endParaRPr>
          </a:p>
          <a:p>
            <a:pPr marL="457200" lvl="1" indent="0">
              <a:buNone/>
            </a:pPr>
            <a:endParaRPr lang="en-US" sz="2000" dirty="0">
              <a:latin typeface="Arial" panose="020B0604020202020204" pitchFamily="34" charset="0"/>
              <a:cs typeface="Arial" panose="020B0604020202020204" pitchFamily="34" charset="0"/>
            </a:endParaRPr>
          </a:p>
          <a:p>
            <a:pPr marL="457200" lvl="1" indent="0">
              <a:buNone/>
            </a:pPr>
            <a:endParaRPr lang="en-US" sz="2000" dirty="0">
              <a:latin typeface="Arial" panose="020B0604020202020204" pitchFamily="34" charset="0"/>
              <a:cs typeface="Arial" panose="020B0604020202020204" pitchFamily="34" charset="0"/>
            </a:endParaRPr>
          </a:p>
          <a:p>
            <a:endParaRPr lang="en-US" sz="1800" dirty="0"/>
          </a:p>
        </p:txBody>
      </p:sp>
      <p:pic>
        <p:nvPicPr>
          <p:cNvPr id="19" name="Picture 1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012200" y="95464"/>
            <a:ext cx="3067298" cy="2044865"/>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012200" y="2283991"/>
            <a:ext cx="3067298" cy="3057453"/>
          </a:xfrm>
          <a:prstGeom prst="rect">
            <a:avLst/>
          </a:prstGeom>
        </p:spPr>
      </p:pic>
      <p:sp>
        <p:nvSpPr>
          <p:cNvPr id="17" name="Rectangle 16"/>
          <p:cNvSpPr>
            <a:spLocks noChangeArrowheads="1"/>
          </p:cNvSpPr>
          <p:nvPr/>
        </p:nvSpPr>
        <p:spPr bwMode="auto">
          <a:xfrm>
            <a:off x="6012200" y="91869"/>
            <a:ext cx="2086714"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US" altLang="en-US" sz="900" dirty="0">
                <a:solidFill>
                  <a:schemeClr val="bg1"/>
                </a:solidFill>
              </a:rPr>
              <a:t>Photo credit: </a:t>
            </a:r>
            <a:r>
              <a:rPr lang="en-US" altLang="en-US" sz="900" dirty="0" smtClean="0">
                <a:solidFill>
                  <a:schemeClr val="bg1"/>
                </a:solidFill>
              </a:rPr>
              <a:t>Mirjam </a:t>
            </a:r>
            <a:r>
              <a:rPr lang="en-US" altLang="en-US" sz="900" dirty="0" err="1" smtClean="0">
                <a:solidFill>
                  <a:schemeClr val="bg1"/>
                </a:solidFill>
              </a:rPr>
              <a:t>Logonder</a:t>
            </a:r>
            <a:endParaRPr lang="en-US" altLang="en-US" sz="900" dirty="0">
              <a:solidFill>
                <a:schemeClr val="bg1"/>
              </a:solidFill>
            </a:endParaRPr>
          </a:p>
        </p:txBody>
      </p:sp>
    </p:spTree>
    <p:extLst>
      <p:ext uri="{BB962C8B-B14F-4D97-AF65-F5344CB8AC3E}">
        <p14:creationId xmlns:p14="http://schemas.microsoft.com/office/powerpoint/2010/main" xmlns="" val="101466585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4848" y="670496"/>
            <a:ext cx="8147702" cy="646331"/>
          </a:xfrm>
          <a:prstGeom prst="rect">
            <a:avLst/>
          </a:prstGeom>
          <a:noFill/>
        </p:spPr>
        <p:txBody>
          <a:bodyPr wrap="square" rtlCol="0">
            <a:spAutoFit/>
          </a:bodyPr>
          <a:lstStyle/>
          <a:p>
            <a:r>
              <a:rPr lang="en-US" sz="3600" dirty="0">
                <a:solidFill>
                  <a:srgbClr val="164194"/>
                </a:solidFill>
                <a:latin typeface="Arial" panose="020B0604020202020204" pitchFamily="34" charset="0"/>
                <a:cs typeface="Arial" panose="020B0604020202020204" pitchFamily="34" charset="0"/>
              </a:rPr>
              <a:t>Smart Mobility</a:t>
            </a:r>
            <a:r>
              <a:rPr lang="en-US" sz="3600" dirty="0" smtClean="0">
                <a:solidFill>
                  <a:srgbClr val="164194"/>
                </a:solidFill>
                <a:latin typeface="Arial" panose="020B0604020202020204" pitchFamily="34" charset="0"/>
                <a:cs typeface="Arial" panose="020B0604020202020204" pitchFamily="34" charset="0"/>
              </a:rPr>
              <a:t>. Strong Economy…IV</a:t>
            </a:r>
            <a:endParaRPr lang="en-US" sz="3600" dirty="0">
              <a:solidFill>
                <a:srgbClr val="164194"/>
              </a:solidFill>
              <a:latin typeface="Arial" panose="020B0604020202020204" pitchFamily="34" charset="0"/>
              <a:cs typeface="Arial" panose="020B0604020202020204" pitchFamily="34" charset="0"/>
            </a:endParaRPr>
          </a:p>
        </p:txBody>
      </p:sp>
      <p:sp>
        <p:nvSpPr>
          <p:cNvPr id="5" name="TextBox 4"/>
          <p:cNvSpPr txBox="1"/>
          <p:nvPr/>
        </p:nvSpPr>
        <p:spPr>
          <a:xfrm>
            <a:off x="611449" y="5661310"/>
            <a:ext cx="1989647" cy="253916"/>
          </a:xfrm>
          <a:prstGeom prst="rect">
            <a:avLst/>
          </a:prstGeom>
          <a:noFill/>
        </p:spPr>
        <p:txBody>
          <a:bodyPr wrap="none" rtlCol="0">
            <a:spAutoFit/>
          </a:bodyPr>
          <a:lstStyle/>
          <a:p>
            <a:r>
              <a:rPr lang="en-US" sz="1050" dirty="0" smtClean="0">
                <a:solidFill>
                  <a:srgbClr val="575756"/>
                </a:solidFill>
                <a:latin typeface="Arial" panose="020B0604020202020204" pitchFamily="34" charset="0"/>
                <a:cs typeface="Arial" panose="020B0604020202020204" pitchFamily="34" charset="0"/>
              </a:rPr>
              <a:t>#</a:t>
            </a:r>
            <a:r>
              <a:rPr lang="en-US" sz="1050" b="1" dirty="0" smtClean="0">
                <a:solidFill>
                  <a:srgbClr val="575756"/>
                </a:solidFill>
                <a:latin typeface="Arial" panose="020B0604020202020204" pitchFamily="34" charset="0"/>
                <a:cs typeface="Arial" panose="020B0604020202020204" pitchFamily="34" charset="0"/>
              </a:rPr>
              <a:t>mobility</a:t>
            </a:r>
            <a:r>
              <a:rPr lang="en-US" sz="1050" dirty="0" smtClean="0">
                <a:solidFill>
                  <a:srgbClr val="575756"/>
                </a:solidFill>
                <a:latin typeface="Arial" panose="020B0604020202020204" pitchFamily="34" charset="0"/>
                <a:cs typeface="Arial" panose="020B0604020202020204" pitchFamily="34" charset="0"/>
              </a:rPr>
              <a:t>week #</a:t>
            </a:r>
            <a:r>
              <a:rPr lang="en-US" sz="1050" b="1" dirty="0" err="1" smtClean="0">
                <a:solidFill>
                  <a:srgbClr val="575756"/>
                </a:solidFill>
                <a:latin typeface="Arial" panose="020B0604020202020204" pitchFamily="34" charset="0"/>
                <a:cs typeface="Arial" panose="020B0604020202020204" pitchFamily="34" charset="0"/>
              </a:rPr>
              <a:t>local</a:t>
            </a:r>
            <a:r>
              <a:rPr lang="en-US" sz="1050" dirty="0" err="1" smtClean="0">
                <a:solidFill>
                  <a:srgbClr val="575756"/>
                </a:solidFill>
                <a:latin typeface="Arial" panose="020B0604020202020204" pitchFamily="34" charset="0"/>
                <a:cs typeface="Arial" panose="020B0604020202020204" pitchFamily="34" charset="0"/>
              </a:rPr>
              <a:t>hashtag</a:t>
            </a:r>
            <a:endParaRPr lang="en-US" sz="1050" dirty="0">
              <a:solidFill>
                <a:srgbClr val="575756"/>
              </a:solidFill>
              <a:latin typeface="Arial" panose="020B0604020202020204" pitchFamily="34" charset="0"/>
              <a:cs typeface="Arial" panose="020B0604020202020204" pitchFamily="34" charset="0"/>
            </a:endParaRPr>
          </a:p>
        </p:txBody>
      </p:sp>
      <p:pic>
        <p:nvPicPr>
          <p:cNvPr id="6" name="Picture 2" descr="http://vignette1.wikia.nocookie.net/dusktilldawn/images/1/1a/Twitter_logo.png/revision/latest?cb=2014050721083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04441"/>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384848" y="5229250"/>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sp>
        <p:nvSpPr>
          <p:cNvPr id="12" name="TextBox 11"/>
          <p:cNvSpPr txBox="1"/>
          <p:nvPr/>
        </p:nvSpPr>
        <p:spPr>
          <a:xfrm>
            <a:off x="403381" y="5452974"/>
            <a:ext cx="1609736" cy="253916"/>
          </a:xfrm>
          <a:prstGeom prst="rect">
            <a:avLst/>
          </a:prstGeom>
          <a:noFill/>
        </p:spPr>
        <p:txBody>
          <a:bodyPr wrap="none" rtlCol="0">
            <a:spAutoFit/>
          </a:bodyPr>
          <a:lstStyle/>
          <a:p>
            <a:r>
              <a:rPr lang="en-GB" sz="1050" b="1" i="1" dirty="0" smtClean="0">
                <a:solidFill>
                  <a:srgbClr val="164194"/>
                </a:solidFill>
                <a:latin typeface="Arial" panose="020B0604020202020204" pitchFamily="34" charset="0"/>
                <a:cs typeface="Arial" panose="020B0604020202020204" pitchFamily="34" charset="0"/>
              </a:rPr>
              <a:t>www.mobilityweek.eu</a:t>
            </a:r>
            <a:endParaRPr lang="en-GB" sz="1050" b="1" i="1" dirty="0">
              <a:solidFill>
                <a:srgbClr val="164194"/>
              </a:solidFill>
              <a:latin typeface="Arial" panose="020B0604020202020204" pitchFamily="34" charset="0"/>
              <a:cs typeface="Arial" panose="020B0604020202020204" pitchFamily="34" charset="0"/>
            </a:endParaRPr>
          </a:p>
        </p:txBody>
      </p:sp>
      <p:sp>
        <p:nvSpPr>
          <p:cNvPr id="13" name="TextBox 12"/>
          <p:cNvSpPr txBox="1"/>
          <p:nvPr/>
        </p:nvSpPr>
        <p:spPr>
          <a:xfrm>
            <a:off x="452556" y="168813"/>
            <a:ext cx="3039294" cy="307777"/>
          </a:xfrm>
          <a:prstGeom prst="rect">
            <a:avLst/>
          </a:prstGeom>
          <a:noFill/>
        </p:spPr>
        <p:txBody>
          <a:bodyPr wrap="none" lIns="0" tIns="0" rIns="0" bIns="0" rtlCol="0">
            <a:spAutoFit/>
          </a:bodyPr>
          <a:lstStyle/>
          <a:p>
            <a:r>
              <a:rPr lang="en-GB" sz="2000" spc="-150" dirty="0" smtClean="0">
                <a:solidFill>
                  <a:srgbClr val="164194"/>
                </a:solidFill>
                <a:latin typeface="Arial" panose="020B0604020202020204" pitchFamily="34" charset="0"/>
                <a:cs typeface="Arial" panose="020B0604020202020204" pitchFamily="34" charset="0"/>
              </a:rPr>
              <a:t>EUROPEAN</a:t>
            </a:r>
            <a:r>
              <a:rPr lang="en-GB" sz="2000" b="1" spc="-150" dirty="0" smtClean="0">
                <a:solidFill>
                  <a:srgbClr val="164194"/>
                </a:solidFill>
                <a:latin typeface="Arial" panose="020B0604020202020204" pitchFamily="34" charset="0"/>
                <a:cs typeface="Arial" panose="020B0604020202020204" pitchFamily="34" charset="0"/>
              </a:rPr>
              <a:t>MOBILITY</a:t>
            </a:r>
            <a:r>
              <a:rPr lang="en-GB" sz="2000" spc="-150" dirty="0" smtClean="0">
                <a:solidFill>
                  <a:srgbClr val="164194"/>
                </a:solidFill>
                <a:latin typeface="Arial" panose="020B0604020202020204" pitchFamily="34" charset="0"/>
                <a:cs typeface="Arial" panose="020B0604020202020204" pitchFamily="34" charset="0"/>
              </a:rPr>
              <a:t>WEEK</a:t>
            </a:r>
            <a:endParaRPr lang="en-GB" sz="2000" spc="-150" dirty="0">
              <a:solidFill>
                <a:srgbClr val="164194"/>
              </a:solidFill>
              <a:latin typeface="Arial" panose="020B0604020202020204" pitchFamily="34" charset="0"/>
              <a:cs typeface="Arial" panose="020B0604020202020204" pitchFamily="34" charset="0"/>
            </a:endParaRPr>
          </a:p>
        </p:txBody>
      </p:sp>
      <p:sp>
        <p:nvSpPr>
          <p:cNvPr id="14" name="TextBox 13"/>
          <p:cNvSpPr txBox="1"/>
          <p:nvPr/>
        </p:nvSpPr>
        <p:spPr>
          <a:xfrm>
            <a:off x="435823" y="404580"/>
            <a:ext cx="1383392" cy="184666"/>
          </a:xfrm>
          <a:prstGeom prst="rect">
            <a:avLst/>
          </a:prstGeom>
          <a:noFill/>
        </p:spPr>
        <p:txBody>
          <a:bodyPr wrap="none" lIns="0" tIns="0" rIns="0" bIns="0" rtlCol="0">
            <a:spAutoFit/>
          </a:bodyPr>
          <a:lstStyle/>
          <a:p>
            <a:r>
              <a:rPr lang="en-GB" sz="1200" dirty="0" smtClean="0">
                <a:solidFill>
                  <a:srgbClr val="164194"/>
                </a:solidFill>
                <a:latin typeface="Arial" panose="020B0604020202020204" pitchFamily="34" charset="0"/>
                <a:cs typeface="Arial" panose="020B0604020202020204" pitchFamily="34" charset="0"/>
              </a:rPr>
              <a:t>16-22 SEPTEMBER</a:t>
            </a:r>
            <a:endParaRPr lang="en-GB" sz="1200" dirty="0">
              <a:solidFill>
                <a:srgbClr val="164194"/>
              </a:solidFill>
              <a:latin typeface="Arial" panose="020B0604020202020204" pitchFamily="34" charset="0"/>
              <a:cs typeface="Arial" panose="020B0604020202020204" pitchFamily="34" charset="0"/>
            </a:endParaRPr>
          </a:p>
        </p:txBody>
      </p:sp>
      <p:sp>
        <p:nvSpPr>
          <p:cNvPr id="15" name="Text Placeholder 2"/>
          <p:cNvSpPr>
            <a:spLocks noGrp="1"/>
          </p:cNvSpPr>
          <p:nvPr>
            <p:ph type="body" sz="quarter" idx="11"/>
          </p:nvPr>
        </p:nvSpPr>
        <p:spPr>
          <a:xfrm>
            <a:off x="813049" y="1361796"/>
            <a:ext cx="4983121" cy="3754420"/>
          </a:xfrm>
        </p:spPr>
        <p:txBody>
          <a:bodyPr/>
          <a:lstStyle/>
          <a:p>
            <a:pPr marL="0" indent="0">
              <a:buNone/>
            </a:pPr>
            <a:r>
              <a:rPr lang="en-US" sz="2000" dirty="0" smtClean="0"/>
              <a:t>- </a:t>
            </a:r>
            <a:r>
              <a:rPr lang="en-US" sz="2000" dirty="0"/>
              <a:t>51% to 68% of all </a:t>
            </a:r>
            <a:r>
              <a:rPr lang="en-US" sz="2000" b="1" dirty="0"/>
              <a:t>urban logistics </a:t>
            </a:r>
            <a:r>
              <a:rPr lang="en-US" sz="2000" dirty="0"/>
              <a:t>can be done by bike or cargo-bike</a:t>
            </a:r>
          </a:p>
          <a:p>
            <a:pPr marL="0" indent="0">
              <a:buNone/>
            </a:pPr>
            <a:r>
              <a:rPr lang="en-US" sz="2000" dirty="0"/>
              <a:t>- 49% more </a:t>
            </a:r>
            <a:r>
              <a:rPr lang="en-US" sz="2000" b="1" dirty="0"/>
              <a:t>trade </a:t>
            </a:r>
            <a:r>
              <a:rPr lang="en-US" sz="2000" dirty="0"/>
              <a:t>in NYC streets w bike paths</a:t>
            </a:r>
          </a:p>
          <a:p>
            <a:pPr marL="0" indent="0">
              <a:buNone/>
            </a:pPr>
            <a:r>
              <a:rPr lang="en-US" sz="2000" dirty="0" smtClean="0"/>
              <a:t>- Cyclists </a:t>
            </a:r>
            <a:r>
              <a:rPr lang="en-US" sz="2000" dirty="0"/>
              <a:t>on average </a:t>
            </a:r>
            <a:r>
              <a:rPr lang="en-US" sz="2000" b="1" dirty="0"/>
              <a:t>live </a:t>
            </a:r>
            <a:r>
              <a:rPr lang="en-US" sz="2000" dirty="0"/>
              <a:t>2 years longer </a:t>
            </a:r>
            <a:r>
              <a:rPr lang="en-US" sz="2000" dirty="0" smtClean="0"/>
              <a:t>and </a:t>
            </a:r>
            <a:r>
              <a:rPr lang="en-US" sz="2000" dirty="0"/>
              <a:t>take 15% fewer sick </a:t>
            </a:r>
            <a:r>
              <a:rPr lang="en-US" sz="2000" dirty="0" smtClean="0"/>
              <a:t>days</a:t>
            </a:r>
          </a:p>
          <a:p>
            <a:pPr marL="0" indent="0">
              <a:buNone/>
            </a:pPr>
            <a:r>
              <a:rPr lang="en-US" sz="2000" dirty="0" smtClean="0"/>
              <a:t>- </a:t>
            </a:r>
            <a:r>
              <a:rPr lang="en-US" sz="2000" dirty="0" err="1" smtClean="0"/>
              <a:t>Eur</a:t>
            </a:r>
            <a:r>
              <a:rPr lang="en-US" sz="2000" dirty="0" smtClean="0"/>
              <a:t> </a:t>
            </a:r>
            <a:r>
              <a:rPr lang="en-US" sz="2000" dirty="0"/>
              <a:t>80bn </a:t>
            </a:r>
            <a:r>
              <a:rPr lang="en-US" sz="2000" b="1" dirty="0" smtClean="0"/>
              <a:t>saving </a:t>
            </a:r>
            <a:r>
              <a:rPr lang="en-US" sz="2000" dirty="0" smtClean="0"/>
              <a:t>for the EU healthcare sector</a:t>
            </a:r>
          </a:p>
          <a:p>
            <a:pPr marL="0" indent="0">
              <a:buNone/>
            </a:pPr>
            <a:r>
              <a:rPr lang="en-US" sz="2000" dirty="0" smtClean="0"/>
              <a:t>- In Belgium, replacing a car with a bike yields </a:t>
            </a:r>
            <a:r>
              <a:rPr lang="en-US" sz="2000" b="1" dirty="0" err="1" smtClean="0"/>
              <a:t>Eur</a:t>
            </a:r>
            <a:r>
              <a:rPr lang="en-US" sz="2000" b="1" dirty="0" smtClean="0"/>
              <a:t> 2853</a:t>
            </a:r>
            <a:r>
              <a:rPr lang="en-US" sz="2000" dirty="0" smtClean="0"/>
              <a:t> and saves </a:t>
            </a:r>
            <a:r>
              <a:rPr lang="en-US" sz="2000" b="1" dirty="0" smtClean="0"/>
              <a:t>51 hours </a:t>
            </a:r>
            <a:r>
              <a:rPr lang="en-US" sz="2000" dirty="0" smtClean="0"/>
              <a:t>lost in congestion</a:t>
            </a:r>
            <a:r>
              <a:rPr lang="en-US" sz="2000" dirty="0"/>
              <a:t> per year</a:t>
            </a:r>
          </a:p>
          <a:p>
            <a:pPr marL="0" indent="0">
              <a:buNone/>
            </a:pPr>
            <a:endParaRPr lang="en-US" sz="2000" dirty="0" smtClean="0">
              <a:latin typeface="Arial" panose="020B0604020202020204" pitchFamily="34" charset="0"/>
              <a:cs typeface="Arial" panose="020B0604020202020204" pitchFamily="34" charset="0"/>
            </a:endParaRPr>
          </a:p>
          <a:p>
            <a:pPr marL="457200" lvl="1" indent="0">
              <a:buNone/>
            </a:pPr>
            <a:endParaRPr lang="en-US" sz="2000" dirty="0">
              <a:latin typeface="Arial" panose="020B0604020202020204" pitchFamily="34" charset="0"/>
              <a:cs typeface="Arial" panose="020B0604020202020204" pitchFamily="34" charset="0"/>
            </a:endParaRPr>
          </a:p>
          <a:p>
            <a:endParaRPr lang="en-US" sz="1800" dirty="0"/>
          </a:p>
        </p:txBody>
      </p:sp>
      <p:pic>
        <p:nvPicPr>
          <p:cNvPr id="19" name="Picture 1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pic>
        <p:nvPicPr>
          <p:cNvPr id="18" name="Picture 98">
            <a:hlinkClick r:id="rId5"/>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961263" y="1316827"/>
            <a:ext cx="2992715" cy="17816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961263" y="3218185"/>
            <a:ext cx="2981315" cy="1987543"/>
          </a:xfrm>
          <a:prstGeom prst="rect">
            <a:avLst/>
          </a:prstGeom>
          <a:ln>
            <a:solidFill>
              <a:schemeClr val="bg1">
                <a:lumMod val="75000"/>
              </a:schemeClr>
            </a:solidFill>
          </a:ln>
        </p:spPr>
      </p:pic>
      <p:sp>
        <p:nvSpPr>
          <p:cNvPr id="2" name="TextBox 1"/>
          <p:cNvSpPr txBox="1"/>
          <p:nvPr/>
        </p:nvSpPr>
        <p:spPr>
          <a:xfrm>
            <a:off x="5633985" y="3130528"/>
            <a:ext cx="3635870" cy="2000548"/>
          </a:xfrm>
          <a:prstGeom prst="rect">
            <a:avLst/>
          </a:prstGeom>
          <a:noFill/>
        </p:spPr>
        <p:txBody>
          <a:bodyPr wrap="square" rtlCol="0">
            <a:spAutoFit/>
          </a:bodyPr>
          <a:lstStyle/>
          <a:p>
            <a:pPr algn="ctr"/>
            <a:r>
              <a:rPr lang="en-US" sz="8800" b="1" dirty="0" smtClean="0">
                <a:solidFill>
                  <a:schemeClr val="bg1"/>
                </a:solidFill>
              </a:rPr>
              <a:t>4.5 x € </a:t>
            </a:r>
            <a:r>
              <a:rPr lang="en-US" sz="3600" b="1" dirty="0" smtClean="0">
                <a:solidFill>
                  <a:schemeClr val="bg1"/>
                </a:solidFill>
              </a:rPr>
              <a:t>(8 vs 1)</a:t>
            </a:r>
            <a:endParaRPr lang="en-GB" sz="3600" b="1" dirty="0">
              <a:solidFill>
                <a:schemeClr val="bg1"/>
              </a:solidFill>
            </a:endParaRPr>
          </a:p>
        </p:txBody>
      </p:sp>
    </p:spTree>
    <p:extLst>
      <p:ext uri="{BB962C8B-B14F-4D97-AF65-F5344CB8AC3E}">
        <p14:creationId xmlns:p14="http://schemas.microsoft.com/office/powerpoint/2010/main" xmlns="" val="414697699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449" y="5661310"/>
            <a:ext cx="1989647" cy="253916"/>
          </a:xfrm>
          <a:prstGeom prst="rect">
            <a:avLst/>
          </a:prstGeom>
          <a:noFill/>
        </p:spPr>
        <p:txBody>
          <a:bodyPr wrap="none" rtlCol="0">
            <a:spAutoFit/>
          </a:bodyPr>
          <a:lstStyle/>
          <a:p>
            <a:r>
              <a:rPr lang="en-US" sz="1050" dirty="0" smtClean="0">
                <a:solidFill>
                  <a:srgbClr val="575756"/>
                </a:solidFill>
                <a:latin typeface="Arial" panose="020B0604020202020204" pitchFamily="34" charset="0"/>
                <a:cs typeface="Arial" panose="020B0604020202020204" pitchFamily="34" charset="0"/>
              </a:rPr>
              <a:t>#</a:t>
            </a:r>
            <a:r>
              <a:rPr lang="en-US" sz="1050" b="1" dirty="0" smtClean="0">
                <a:solidFill>
                  <a:srgbClr val="575756"/>
                </a:solidFill>
                <a:latin typeface="Arial" panose="020B0604020202020204" pitchFamily="34" charset="0"/>
                <a:cs typeface="Arial" panose="020B0604020202020204" pitchFamily="34" charset="0"/>
              </a:rPr>
              <a:t>mobility</a:t>
            </a:r>
            <a:r>
              <a:rPr lang="en-US" sz="1050" dirty="0" smtClean="0">
                <a:solidFill>
                  <a:srgbClr val="575756"/>
                </a:solidFill>
                <a:latin typeface="Arial" panose="020B0604020202020204" pitchFamily="34" charset="0"/>
                <a:cs typeface="Arial" panose="020B0604020202020204" pitchFamily="34" charset="0"/>
              </a:rPr>
              <a:t>week #</a:t>
            </a:r>
            <a:r>
              <a:rPr lang="en-US" sz="1050" b="1" dirty="0" err="1" smtClean="0">
                <a:solidFill>
                  <a:srgbClr val="575756"/>
                </a:solidFill>
                <a:latin typeface="Arial" panose="020B0604020202020204" pitchFamily="34" charset="0"/>
                <a:cs typeface="Arial" panose="020B0604020202020204" pitchFamily="34" charset="0"/>
              </a:rPr>
              <a:t>local</a:t>
            </a:r>
            <a:r>
              <a:rPr lang="en-US" sz="1050" dirty="0" err="1" smtClean="0">
                <a:solidFill>
                  <a:srgbClr val="575756"/>
                </a:solidFill>
                <a:latin typeface="Arial" panose="020B0604020202020204" pitchFamily="34" charset="0"/>
                <a:cs typeface="Arial" panose="020B0604020202020204" pitchFamily="34" charset="0"/>
              </a:rPr>
              <a:t>hashtag</a:t>
            </a:r>
            <a:endParaRPr lang="en-US" sz="1050" dirty="0">
              <a:solidFill>
                <a:srgbClr val="575756"/>
              </a:solidFill>
              <a:latin typeface="Arial" panose="020B0604020202020204" pitchFamily="34" charset="0"/>
              <a:cs typeface="Arial" panose="020B0604020202020204" pitchFamily="34" charset="0"/>
            </a:endParaRPr>
          </a:p>
        </p:txBody>
      </p:sp>
      <p:pic>
        <p:nvPicPr>
          <p:cNvPr id="5" name="Picture 2" descr="http://vignette1.wikia.nocookie.net/dusktilldawn/images/1/1a/Twitter_logo.png/revision/latest?cb=2014050721083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430" y="5704441"/>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84848" y="5229250"/>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sp>
        <p:nvSpPr>
          <p:cNvPr id="7" name="TextBox 6"/>
          <p:cNvSpPr txBox="1"/>
          <p:nvPr/>
        </p:nvSpPr>
        <p:spPr>
          <a:xfrm>
            <a:off x="403381" y="5452974"/>
            <a:ext cx="1609736" cy="253916"/>
          </a:xfrm>
          <a:prstGeom prst="rect">
            <a:avLst/>
          </a:prstGeom>
          <a:noFill/>
        </p:spPr>
        <p:txBody>
          <a:bodyPr wrap="none" rtlCol="0">
            <a:spAutoFit/>
          </a:bodyPr>
          <a:lstStyle/>
          <a:p>
            <a:r>
              <a:rPr lang="en-GB" sz="1050" b="1" i="1" dirty="0" smtClean="0">
                <a:solidFill>
                  <a:srgbClr val="164194"/>
                </a:solidFill>
                <a:latin typeface="Arial" panose="020B0604020202020204" pitchFamily="34" charset="0"/>
                <a:cs typeface="Arial" panose="020B0604020202020204" pitchFamily="34" charset="0"/>
              </a:rPr>
              <a:t>www.mobilityweek.eu</a:t>
            </a:r>
            <a:endParaRPr lang="en-GB" sz="1050" b="1" i="1" dirty="0">
              <a:solidFill>
                <a:srgbClr val="164194"/>
              </a:solidFill>
              <a:latin typeface="Arial" panose="020B0604020202020204" pitchFamily="34" charset="0"/>
              <a:cs typeface="Arial" panose="020B0604020202020204" pitchFamily="34" charset="0"/>
            </a:endParaRPr>
          </a:p>
        </p:txBody>
      </p:sp>
      <p:sp>
        <p:nvSpPr>
          <p:cNvPr id="8" name="TextBox 7"/>
          <p:cNvSpPr txBox="1"/>
          <p:nvPr/>
        </p:nvSpPr>
        <p:spPr>
          <a:xfrm>
            <a:off x="452556" y="168813"/>
            <a:ext cx="3039294" cy="307777"/>
          </a:xfrm>
          <a:prstGeom prst="rect">
            <a:avLst/>
          </a:prstGeom>
          <a:noFill/>
        </p:spPr>
        <p:txBody>
          <a:bodyPr wrap="none" lIns="0" tIns="0" rIns="0" bIns="0" rtlCol="0">
            <a:spAutoFit/>
          </a:bodyPr>
          <a:lstStyle/>
          <a:p>
            <a:r>
              <a:rPr lang="en-GB" sz="2000" spc="-150" dirty="0" smtClean="0">
                <a:solidFill>
                  <a:srgbClr val="164194"/>
                </a:solidFill>
                <a:latin typeface="Arial" panose="020B0604020202020204" pitchFamily="34" charset="0"/>
                <a:cs typeface="Arial" panose="020B0604020202020204" pitchFamily="34" charset="0"/>
              </a:rPr>
              <a:t>EUROPEAN</a:t>
            </a:r>
            <a:r>
              <a:rPr lang="en-GB" sz="2000" b="1" spc="-150" dirty="0" smtClean="0">
                <a:solidFill>
                  <a:srgbClr val="164194"/>
                </a:solidFill>
                <a:latin typeface="Arial" panose="020B0604020202020204" pitchFamily="34" charset="0"/>
                <a:cs typeface="Arial" panose="020B0604020202020204" pitchFamily="34" charset="0"/>
              </a:rPr>
              <a:t>MOBILITY</a:t>
            </a:r>
            <a:r>
              <a:rPr lang="en-GB" sz="2000" spc="-150" dirty="0" smtClean="0">
                <a:solidFill>
                  <a:srgbClr val="164194"/>
                </a:solidFill>
                <a:latin typeface="Arial" panose="020B0604020202020204" pitchFamily="34" charset="0"/>
                <a:cs typeface="Arial" panose="020B0604020202020204" pitchFamily="34" charset="0"/>
              </a:rPr>
              <a:t>WEEK</a:t>
            </a:r>
            <a:endParaRPr lang="en-GB" sz="2000" spc="-150" dirty="0">
              <a:solidFill>
                <a:srgbClr val="164194"/>
              </a:solidFill>
              <a:latin typeface="Arial" panose="020B0604020202020204" pitchFamily="34" charset="0"/>
              <a:cs typeface="Arial" panose="020B0604020202020204" pitchFamily="34" charset="0"/>
            </a:endParaRPr>
          </a:p>
        </p:txBody>
      </p:sp>
      <p:sp>
        <p:nvSpPr>
          <p:cNvPr id="9" name="TextBox 8"/>
          <p:cNvSpPr txBox="1"/>
          <p:nvPr/>
        </p:nvSpPr>
        <p:spPr>
          <a:xfrm>
            <a:off x="435823" y="404580"/>
            <a:ext cx="1383392" cy="184666"/>
          </a:xfrm>
          <a:prstGeom prst="rect">
            <a:avLst/>
          </a:prstGeom>
          <a:noFill/>
        </p:spPr>
        <p:txBody>
          <a:bodyPr wrap="none" lIns="0" tIns="0" rIns="0" bIns="0" rtlCol="0">
            <a:spAutoFit/>
          </a:bodyPr>
          <a:lstStyle/>
          <a:p>
            <a:r>
              <a:rPr lang="en-GB" sz="1200" dirty="0" smtClean="0">
                <a:solidFill>
                  <a:srgbClr val="164194"/>
                </a:solidFill>
                <a:latin typeface="Arial" panose="020B0604020202020204" pitchFamily="34" charset="0"/>
                <a:cs typeface="Arial" panose="020B0604020202020204" pitchFamily="34" charset="0"/>
              </a:rPr>
              <a:t>16-22 SEPTEMBER</a:t>
            </a:r>
            <a:endParaRPr lang="en-GB" sz="1200" dirty="0">
              <a:solidFill>
                <a:srgbClr val="164194"/>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xmlns="" val="3091819420"/>
              </p:ext>
            </p:extLst>
          </p:nvPr>
        </p:nvGraphicFramePr>
        <p:xfrm>
          <a:off x="680360" y="764630"/>
          <a:ext cx="8068220" cy="4184055"/>
        </p:xfrm>
        <a:graphic>
          <a:graphicData uri="http://schemas.openxmlformats.org/drawingml/2006/table">
            <a:tbl>
              <a:tblPr firstRow="1" firstCol="1" lastRow="1" lastCol="1" bandRow="1" bandCol="1">
                <a:tableStyleId>{5C22544A-7EE6-4342-B048-85BDC9FD1C3A}</a:tableStyleId>
              </a:tblPr>
              <a:tblGrid>
                <a:gridCol w="2811490"/>
                <a:gridCol w="5256730"/>
              </a:tblGrid>
              <a:tr h="379790">
                <a:tc>
                  <a:txBody>
                    <a:bodyPr/>
                    <a:lstStyle/>
                    <a:p>
                      <a:pPr marL="0" marR="0" algn="r">
                        <a:lnSpc>
                          <a:spcPts val="1600"/>
                        </a:lnSpc>
                        <a:spcBef>
                          <a:spcPts val="600"/>
                        </a:spcBef>
                        <a:spcAft>
                          <a:spcPts val="300"/>
                        </a:spcAft>
                        <a:tabLst>
                          <a:tab pos="590550" algn="l"/>
                        </a:tabLst>
                      </a:pPr>
                      <a:r>
                        <a:rPr lang="en-US" sz="1600" dirty="0">
                          <a:solidFill>
                            <a:srgbClr val="164194"/>
                          </a:solidFill>
                          <a:effectLst/>
                          <a:latin typeface="Arial" panose="020B0604020202020204" pitchFamily="34" charset="0"/>
                          <a:cs typeface="Arial" panose="020B0604020202020204" pitchFamily="34" charset="0"/>
                        </a:rPr>
                        <a:t>ORGANISATION</a:t>
                      </a:r>
                      <a:endParaRPr lang="en-GB" sz="1600" dirty="0">
                        <a:solidFill>
                          <a:srgbClr val="164194"/>
                        </a:solidFill>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solidFill>
                      <a:srgbClr val="92D050"/>
                    </a:solidFill>
                  </a:tcPr>
                </a:tc>
                <a:tc>
                  <a:txBody>
                    <a:bodyPr/>
                    <a:lstStyle/>
                    <a:p>
                      <a:pPr marL="0" marR="0" algn="l">
                        <a:lnSpc>
                          <a:spcPts val="1600"/>
                        </a:lnSpc>
                        <a:spcBef>
                          <a:spcPts val="600"/>
                        </a:spcBef>
                        <a:spcAft>
                          <a:spcPts val="300"/>
                        </a:spcAft>
                        <a:tabLst>
                          <a:tab pos="1543050" algn="l"/>
                        </a:tabLst>
                      </a:pPr>
                      <a:r>
                        <a:rPr lang="en-US" sz="1600" dirty="0" smtClean="0">
                          <a:solidFill>
                            <a:srgbClr val="164194"/>
                          </a:solidFill>
                          <a:effectLst/>
                          <a:latin typeface="Arial" panose="020B0604020202020204" pitchFamily="34" charset="0"/>
                          <a:cs typeface="Arial" panose="020B0604020202020204" pitchFamily="34" charset="0"/>
                        </a:rPr>
                        <a:t>PARTICIPANT NAME</a:t>
                      </a:r>
                      <a:endParaRPr lang="en-GB" sz="1600" dirty="0">
                        <a:solidFill>
                          <a:srgbClr val="164194"/>
                        </a:solidFill>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solidFill>
                      <a:srgbClr val="92D050"/>
                    </a:solidFill>
                  </a:tcPr>
                </a:tc>
              </a:tr>
              <a:tr h="328442">
                <a:tc>
                  <a:txBody>
                    <a:bodyPr/>
                    <a:lstStyle/>
                    <a:p>
                      <a:pPr marL="0" marR="0" algn="r">
                        <a:lnSpc>
                          <a:spcPts val="1600"/>
                        </a:lnSpc>
                        <a:spcBef>
                          <a:spcPts val="600"/>
                        </a:spcBef>
                        <a:spcAft>
                          <a:spcPts val="300"/>
                        </a:spcAft>
                        <a:tabLst>
                          <a:tab pos="1543050" algn="l"/>
                        </a:tabLst>
                      </a:pPr>
                      <a:r>
                        <a:rPr lang="en-GB" sz="1400" b="0" dirty="0" smtClean="0">
                          <a:solidFill>
                            <a:schemeClr val="tx1">
                              <a:lumMod val="95000"/>
                              <a:lumOff val="5000"/>
                            </a:schemeClr>
                          </a:solidFill>
                          <a:effectLst/>
                          <a:latin typeface="Arial" panose="020B0604020202020204" pitchFamily="34" charset="0"/>
                          <a:cs typeface="Arial" panose="020B0604020202020204" pitchFamily="34" charset="0"/>
                        </a:rPr>
                        <a:t>BAMAP (Freight)</a:t>
                      </a:r>
                      <a:endParaRPr lang="en-GB" sz="1400" b="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solidFill>
                      <a:schemeClr val="bg1">
                        <a:lumMod val="85000"/>
                      </a:schemeClr>
                    </a:solidFill>
                  </a:tcPr>
                </a:tc>
                <a:tc>
                  <a:txBody>
                    <a:bodyPr/>
                    <a:lstStyle/>
                    <a:p>
                      <a:pPr marL="0" marR="0" algn="l">
                        <a:lnSpc>
                          <a:spcPts val="1600"/>
                        </a:lnSpc>
                        <a:spcAft>
                          <a:spcPts val="600"/>
                        </a:spcAft>
                      </a:pPr>
                      <a:r>
                        <a:rPr lang="en-GB" sz="1400" b="0" dirty="0" smtClean="0">
                          <a:solidFill>
                            <a:schemeClr val="tx1">
                              <a:lumMod val="95000"/>
                              <a:lumOff val="5000"/>
                            </a:schemeClr>
                          </a:solidFill>
                          <a:effectLst/>
                          <a:latin typeface="Arial" panose="020B0604020202020204" pitchFamily="34" charset="0"/>
                          <a:cs typeface="Arial" panose="020B0604020202020204" pitchFamily="34" charset="0"/>
                        </a:rPr>
                        <a:t>TBC</a:t>
                      </a:r>
                      <a:endParaRPr lang="en-GB" sz="1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solidFill>
                      <a:schemeClr val="bg1">
                        <a:lumMod val="85000"/>
                      </a:schemeClr>
                    </a:solidFill>
                  </a:tcPr>
                </a:tc>
              </a:tr>
              <a:tr h="565385">
                <a:tc>
                  <a:txBody>
                    <a:bodyPr/>
                    <a:lstStyle/>
                    <a:p>
                      <a:pPr marL="0" marR="0" algn="r">
                        <a:lnSpc>
                          <a:spcPts val="1600"/>
                        </a:lnSpc>
                        <a:spcBef>
                          <a:spcPts val="600"/>
                        </a:spcBef>
                        <a:spcAft>
                          <a:spcPts val="300"/>
                        </a:spcAft>
                        <a:tabLst>
                          <a:tab pos="1543050" algn="l"/>
                        </a:tabLst>
                      </a:pPr>
                      <a:r>
                        <a:rPr lang="en-US" sz="1400" b="0" dirty="0">
                          <a:solidFill>
                            <a:schemeClr val="tx1">
                              <a:lumMod val="95000"/>
                              <a:lumOff val="5000"/>
                            </a:schemeClr>
                          </a:solidFill>
                          <a:effectLst/>
                          <a:latin typeface="Arial" panose="020B0604020202020204" pitchFamily="34" charset="0"/>
                          <a:cs typeface="Arial" panose="020B0604020202020204" pitchFamily="34" charset="0"/>
                        </a:rPr>
                        <a:t>Belarus Transport Union</a:t>
                      </a:r>
                      <a:endParaRPr lang="en-GB" sz="1400" b="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solidFill>
                      <a:schemeClr val="bg1">
                        <a:lumMod val="95000"/>
                      </a:schemeClr>
                    </a:solidFill>
                  </a:tcPr>
                </a:tc>
                <a:tc>
                  <a:txBody>
                    <a:bodyPr/>
                    <a:lstStyle/>
                    <a:p>
                      <a:pPr marL="0" marR="0" algn="l">
                        <a:lnSpc>
                          <a:spcPts val="1600"/>
                        </a:lnSpc>
                        <a:spcAft>
                          <a:spcPts val="600"/>
                        </a:spcAft>
                      </a:pPr>
                      <a:r>
                        <a:rPr lang="en-GB" sz="1400" b="0" u="sng" dirty="0" err="1">
                          <a:effectLst/>
                          <a:latin typeface="Arial" panose="020B0604020202020204" pitchFamily="34" charset="0"/>
                          <a:cs typeface="Arial" panose="020B0604020202020204" pitchFamily="34" charset="0"/>
                          <a:hlinkClick r:id="rId4"/>
                        </a:rPr>
                        <a:t>Dzimitry</a:t>
                      </a:r>
                      <a:r>
                        <a:rPr lang="en-GB" sz="1400" b="0" u="sng" dirty="0">
                          <a:effectLst/>
                          <a:latin typeface="Arial" panose="020B0604020202020204" pitchFamily="34" charset="0"/>
                          <a:cs typeface="Arial" panose="020B0604020202020204" pitchFamily="34" charset="0"/>
                          <a:hlinkClick r:id="rId4"/>
                        </a:rPr>
                        <a:t> </a:t>
                      </a:r>
                      <a:r>
                        <a:rPr lang="en-GB" sz="1400" b="0" u="sng" dirty="0" err="1">
                          <a:effectLst/>
                          <a:latin typeface="Arial" panose="020B0604020202020204" pitchFamily="34" charset="0"/>
                          <a:cs typeface="Arial" panose="020B0604020202020204" pitchFamily="34" charset="0"/>
                          <a:hlinkClick r:id="rId4"/>
                        </a:rPr>
                        <a:t>Babick</a:t>
                      </a:r>
                      <a:r>
                        <a:rPr lang="en-GB" sz="1400" b="0" dirty="0">
                          <a:effectLst/>
                          <a:latin typeface="Arial" panose="020B0604020202020204" pitchFamily="34" charset="0"/>
                          <a:cs typeface="Arial" panose="020B0604020202020204" pitchFamily="34" charset="0"/>
                        </a:rPr>
                        <a:t>, </a:t>
                      </a:r>
                      <a:r>
                        <a:rPr lang="en-GB" sz="1400" b="0" u="sng" dirty="0">
                          <a:effectLst/>
                          <a:latin typeface="Arial" panose="020B0604020202020204" pitchFamily="34" charset="0"/>
                          <a:cs typeface="Arial" panose="020B0604020202020204" pitchFamily="34" charset="0"/>
                          <a:hlinkClick r:id="rId5"/>
                        </a:rPr>
                        <a:t>Valentina </a:t>
                      </a:r>
                      <a:r>
                        <a:rPr lang="en-GB" sz="1400" b="0" u="sng" dirty="0" err="1">
                          <a:effectLst/>
                          <a:latin typeface="Arial" panose="020B0604020202020204" pitchFamily="34" charset="0"/>
                          <a:cs typeface="Arial" panose="020B0604020202020204" pitchFamily="34" charset="0"/>
                          <a:hlinkClick r:id="rId5"/>
                        </a:rPr>
                        <a:t>Leonchik</a:t>
                      </a:r>
                      <a:r>
                        <a:rPr lang="en-GB" sz="1400" b="0" dirty="0">
                          <a:effectLst/>
                          <a:latin typeface="Arial" panose="020B0604020202020204" pitchFamily="34" charset="0"/>
                          <a:cs typeface="Arial" panose="020B0604020202020204" pitchFamily="34" charset="0"/>
                        </a:rPr>
                        <a:t> </a:t>
                      </a:r>
                      <a:r>
                        <a:rPr lang="en-GB" sz="1400" b="0" dirty="0">
                          <a:solidFill>
                            <a:schemeClr val="tx1">
                              <a:lumMod val="95000"/>
                              <a:lumOff val="5000"/>
                            </a:schemeClr>
                          </a:solidFill>
                          <a:effectLst/>
                          <a:latin typeface="Arial" panose="020B0604020202020204" pitchFamily="34" charset="0"/>
                          <a:cs typeface="Arial" panose="020B0604020202020204" pitchFamily="34" charset="0"/>
                        </a:rPr>
                        <a:t>(First Deputy Head of the BTU) and Valery </a:t>
                      </a:r>
                      <a:r>
                        <a:rPr lang="en-GB" sz="1400" b="0" dirty="0" err="1">
                          <a:solidFill>
                            <a:schemeClr val="tx1">
                              <a:lumMod val="95000"/>
                              <a:lumOff val="5000"/>
                            </a:schemeClr>
                          </a:solidFill>
                          <a:effectLst/>
                          <a:latin typeface="Arial" panose="020B0604020202020204" pitchFamily="34" charset="0"/>
                          <a:cs typeface="Arial" panose="020B0604020202020204" pitchFamily="34" charset="0"/>
                        </a:rPr>
                        <a:t>Baradzienia</a:t>
                      </a:r>
                      <a:r>
                        <a:rPr lang="en-GB" sz="1400" b="0" dirty="0">
                          <a:solidFill>
                            <a:schemeClr val="tx1">
                              <a:lumMod val="95000"/>
                              <a:lumOff val="5000"/>
                            </a:schemeClr>
                          </a:solidFill>
                          <a:effectLst/>
                          <a:latin typeface="Arial" panose="020B0604020202020204" pitchFamily="34" charset="0"/>
                          <a:cs typeface="Arial" panose="020B0604020202020204" pitchFamily="34" charset="0"/>
                        </a:rPr>
                        <a:t>, Member of </a:t>
                      </a:r>
                      <a:r>
                        <a:rPr lang="en-GB" sz="1400" b="0" dirty="0" smtClean="0">
                          <a:solidFill>
                            <a:schemeClr val="tx1">
                              <a:lumMod val="95000"/>
                              <a:lumOff val="5000"/>
                            </a:schemeClr>
                          </a:solidFill>
                          <a:effectLst/>
                          <a:latin typeface="Arial" panose="020B0604020202020204" pitchFamily="34" charset="0"/>
                          <a:cs typeface="Arial" panose="020B0604020202020204" pitchFamily="34" charset="0"/>
                        </a:rPr>
                        <a:t>Parliament.</a:t>
                      </a:r>
                      <a:endParaRPr lang="en-GB" sz="1400" b="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solidFill>
                      <a:schemeClr val="bg1">
                        <a:lumMod val="95000"/>
                      </a:schemeClr>
                    </a:solidFill>
                  </a:tcPr>
                </a:tc>
              </a:tr>
              <a:tr h="455164">
                <a:tc>
                  <a:txBody>
                    <a:bodyPr/>
                    <a:lstStyle/>
                    <a:p>
                      <a:pPr marL="0" marR="0" algn="r">
                        <a:lnSpc>
                          <a:spcPts val="1600"/>
                        </a:lnSpc>
                        <a:spcBef>
                          <a:spcPts val="600"/>
                        </a:spcBef>
                        <a:spcAft>
                          <a:spcPts val="300"/>
                        </a:spcAft>
                        <a:tabLst>
                          <a:tab pos="1543050" algn="l"/>
                        </a:tabLst>
                      </a:pPr>
                      <a:r>
                        <a:rPr lang="en-GB" sz="1400" b="0" dirty="0" err="1">
                          <a:solidFill>
                            <a:schemeClr val="tx1">
                              <a:lumMod val="95000"/>
                              <a:lumOff val="5000"/>
                            </a:schemeClr>
                          </a:solidFill>
                          <a:effectLst/>
                          <a:latin typeface="Arial" panose="020B0604020202020204" pitchFamily="34" charset="0"/>
                          <a:cs typeface="Arial" panose="020B0604020202020204" pitchFamily="34" charset="0"/>
                        </a:rPr>
                        <a:t>Center</a:t>
                      </a:r>
                      <a:r>
                        <a:rPr lang="en-GB" sz="1400" b="0" dirty="0">
                          <a:solidFill>
                            <a:schemeClr val="tx1">
                              <a:lumMod val="95000"/>
                              <a:lumOff val="5000"/>
                            </a:schemeClr>
                          </a:solidFill>
                          <a:effectLst/>
                          <a:latin typeface="Arial" panose="020B0604020202020204" pitchFamily="34" charset="0"/>
                          <a:cs typeface="Arial" panose="020B0604020202020204" pitchFamily="34" charset="0"/>
                        </a:rPr>
                        <a:t> for Environmental Solutions</a:t>
                      </a:r>
                      <a:endParaRPr lang="en-GB" sz="1400" b="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solidFill>
                      <a:schemeClr val="bg1">
                        <a:lumMod val="85000"/>
                      </a:schemeClr>
                    </a:solidFill>
                  </a:tcPr>
                </a:tc>
                <a:tc>
                  <a:txBody>
                    <a:bodyPr/>
                    <a:lstStyle/>
                    <a:p>
                      <a:pPr marL="0" marR="0" algn="l">
                        <a:lnSpc>
                          <a:spcPts val="1600"/>
                        </a:lnSpc>
                        <a:spcAft>
                          <a:spcPts val="600"/>
                        </a:spcAft>
                      </a:pPr>
                      <a:r>
                        <a:rPr lang="en-GB" sz="1400" b="0" u="sng" dirty="0">
                          <a:effectLst/>
                          <a:latin typeface="Arial" panose="020B0604020202020204" pitchFamily="34" charset="0"/>
                          <a:cs typeface="Arial" panose="020B0604020202020204" pitchFamily="34" charset="0"/>
                          <a:hlinkClick r:id="rId6"/>
                        </a:rPr>
                        <a:t>Pavel </a:t>
                      </a:r>
                      <a:r>
                        <a:rPr lang="en-GB" sz="1400" b="0" u="sng" dirty="0" err="1">
                          <a:effectLst/>
                          <a:latin typeface="Arial" panose="020B0604020202020204" pitchFamily="34" charset="0"/>
                          <a:cs typeface="Arial" panose="020B0604020202020204" pitchFamily="34" charset="0"/>
                          <a:hlinkClick r:id="rId6"/>
                        </a:rPr>
                        <a:t>Harbunou</a:t>
                      </a:r>
                      <a:r>
                        <a:rPr lang="en-GB" sz="1400" b="0" dirty="0">
                          <a:effectLst/>
                          <a:latin typeface="Arial" panose="020B0604020202020204" pitchFamily="34" charset="0"/>
                          <a:cs typeface="Arial" panose="020B0604020202020204" pitchFamily="34" charset="0"/>
                        </a:rPr>
                        <a:t> </a:t>
                      </a:r>
                      <a:r>
                        <a:rPr lang="en-GB" sz="1400" b="0" dirty="0">
                          <a:solidFill>
                            <a:schemeClr val="tx1">
                              <a:lumMod val="95000"/>
                              <a:lumOff val="5000"/>
                            </a:schemeClr>
                          </a:solidFill>
                          <a:effectLst/>
                          <a:latin typeface="Arial" panose="020B0604020202020204" pitchFamily="34" charset="0"/>
                          <a:cs typeface="Arial" panose="020B0604020202020204" pitchFamily="34" charset="0"/>
                        </a:rPr>
                        <a:t>(1000-1100 only) and </a:t>
                      </a:r>
                      <a:r>
                        <a:rPr lang="en-GB" sz="1400" b="0" u="sng" dirty="0" err="1">
                          <a:effectLst/>
                          <a:latin typeface="Arial" panose="020B0604020202020204" pitchFamily="34" charset="0"/>
                          <a:cs typeface="Arial" panose="020B0604020202020204" pitchFamily="34" charset="0"/>
                          <a:hlinkClick r:id="rId7"/>
                        </a:rPr>
                        <a:t>Artsiom</a:t>
                      </a:r>
                      <a:r>
                        <a:rPr lang="en-GB" sz="1400" b="0" u="sng" dirty="0">
                          <a:effectLst/>
                          <a:latin typeface="Arial" panose="020B0604020202020204" pitchFamily="34" charset="0"/>
                          <a:cs typeface="Arial" panose="020B0604020202020204" pitchFamily="34" charset="0"/>
                          <a:hlinkClick r:id="rId7"/>
                        </a:rPr>
                        <a:t> </a:t>
                      </a:r>
                      <a:r>
                        <a:rPr lang="en-GB" sz="1400" b="0" u="sng" dirty="0" err="1">
                          <a:effectLst/>
                          <a:latin typeface="Arial" panose="020B0604020202020204" pitchFamily="34" charset="0"/>
                          <a:cs typeface="Arial" panose="020B0604020202020204" pitchFamily="34" charset="0"/>
                          <a:hlinkClick r:id="rId7"/>
                        </a:rPr>
                        <a:t>Bystryk</a:t>
                      </a:r>
                      <a:endParaRPr lang="en-GB" sz="1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solidFill>
                      <a:schemeClr val="bg1">
                        <a:lumMod val="85000"/>
                      </a:schemeClr>
                    </a:solidFill>
                  </a:tcPr>
                </a:tc>
              </a:tr>
              <a:tr h="380963">
                <a:tc>
                  <a:txBody>
                    <a:bodyPr/>
                    <a:lstStyle/>
                    <a:p>
                      <a:pPr marL="0" marR="0" algn="r">
                        <a:lnSpc>
                          <a:spcPts val="1600"/>
                        </a:lnSpc>
                        <a:spcBef>
                          <a:spcPts val="600"/>
                        </a:spcBef>
                        <a:spcAft>
                          <a:spcPts val="300"/>
                        </a:spcAft>
                        <a:tabLst>
                          <a:tab pos="1543050" algn="l"/>
                        </a:tabLst>
                      </a:pPr>
                      <a:r>
                        <a:rPr lang="en-GB" sz="1400" b="0" dirty="0">
                          <a:solidFill>
                            <a:schemeClr val="tx1">
                              <a:lumMod val="95000"/>
                              <a:lumOff val="5000"/>
                            </a:schemeClr>
                          </a:solidFill>
                          <a:effectLst/>
                          <a:latin typeface="Arial" panose="020B0604020202020204" pitchFamily="34" charset="0"/>
                          <a:cs typeface="Arial" panose="020B0604020202020204" pitchFamily="34" charset="0"/>
                        </a:rPr>
                        <a:t>Green Network</a:t>
                      </a:r>
                      <a:endParaRPr lang="en-GB" sz="1400" b="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solidFill>
                      <a:schemeClr val="bg1">
                        <a:lumMod val="95000"/>
                      </a:schemeClr>
                    </a:solidFill>
                  </a:tcPr>
                </a:tc>
                <a:tc>
                  <a:txBody>
                    <a:bodyPr/>
                    <a:lstStyle/>
                    <a:p>
                      <a:pPr marL="0" marR="0" algn="l">
                        <a:lnSpc>
                          <a:spcPts val="1600"/>
                        </a:lnSpc>
                        <a:spcAft>
                          <a:spcPts val="600"/>
                        </a:spcAft>
                      </a:pPr>
                      <a:r>
                        <a:rPr lang="en-GB" sz="1400" b="0" u="sng" dirty="0">
                          <a:effectLst/>
                          <a:latin typeface="Arial" panose="020B0604020202020204" pitchFamily="34" charset="0"/>
                          <a:cs typeface="Arial" panose="020B0604020202020204" pitchFamily="34" charset="0"/>
                          <a:hlinkClick r:id="rId8"/>
                        </a:rPr>
                        <a:t>Anna </a:t>
                      </a:r>
                      <a:r>
                        <a:rPr lang="en-GB" sz="1400" b="0" u="sng" dirty="0" err="1">
                          <a:effectLst/>
                          <a:latin typeface="Arial" panose="020B0604020202020204" pitchFamily="34" charset="0"/>
                          <a:cs typeface="Arial" panose="020B0604020202020204" pitchFamily="34" charset="0"/>
                          <a:hlinkClick r:id="rId8"/>
                        </a:rPr>
                        <a:t>Dapsevichyute</a:t>
                      </a:r>
                      <a:r>
                        <a:rPr lang="en-GB" sz="1400" b="0" dirty="0">
                          <a:effectLst/>
                          <a:latin typeface="Arial" panose="020B0604020202020204" pitchFamily="34" charset="0"/>
                          <a:cs typeface="Arial" panose="020B0604020202020204" pitchFamily="34" charset="0"/>
                        </a:rPr>
                        <a:t> </a:t>
                      </a:r>
                      <a:r>
                        <a:rPr lang="en-GB" sz="1400" b="0" dirty="0">
                          <a:solidFill>
                            <a:schemeClr val="tx1">
                              <a:lumMod val="95000"/>
                              <a:lumOff val="5000"/>
                            </a:schemeClr>
                          </a:solidFill>
                          <a:effectLst/>
                          <a:latin typeface="Arial" panose="020B0604020202020204" pitchFamily="34" charset="0"/>
                          <a:cs typeface="Arial" panose="020B0604020202020204" pitchFamily="34" charset="0"/>
                        </a:rPr>
                        <a:t>and</a:t>
                      </a:r>
                      <a:r>
                        <a:rPr lang="en-GB" sz="1400" b="0" dirty="0">
                          <a:effectLst/>
                          <a:latin typeface="Arial" panose="020B0604020202020204" pitchFamily="34" charset="0"/>
                          <a:cs typeface="Arial" panose="020B0604020202020204" pitchFamily="34" charset="0"/>
                        </a:rPr>
                        <a:t> </a:t>
                      </a:r>
                      <a:r>
                        <a:rPr lang="en-GB" sz="1400" b="0" u="sng" dirty="0" err="1">
                          <a:effectLst/>
                          <a:latin typeface="Arial" panose="020B0604020202020204" pitchFamily="34" charset="0"/>
                          <a:cs typeface="Arial" panose="020B0604020202020204" pitchFamily="34" charset="0"/>
                          <a:hlinkClick r:id="rId9"/>
                        </a:rPr>
                        <a:t>Nastassia</a:t>
                      </a:r>
                      <a:r>
                        <a:rPr lang="en-GB" sz="1400" b="0" u="sng" dirty="0">
                          <a:effectLst/>
                          <a:latin typeface="Arial" panose="020B0604020202020204" pitchFamily="34" charset="0"/>
                          <a:cs typeface="Arial" panose="020B0604020202020204" pitchFamily="34" charset="0"/>
                          <a:hlinkClick r:id="rId9"/>
                        </a:rPr>
                        <a:t> </a:t>
                      </a:r>
                      <a:r>
                        <a:rPr lang="en-GB" sz="1400" b="0" u="sng" dirty="0" err="1">
                          <a:effectLst/>
                          <a:latin typeface="Arial" panose="020B0604020202020204" pitchFamily="34" charset="0"/>
                          <a:cs typeface="Arial" panose="020B0604020202020204" pitchFamily="34" charset="0"/>
                          <a:hlinkClick r:id="rId9"/>
                        </a:rPr>
                        <a:t>Bekish</a:t>
                      </a:r>
                      <a:endParaRPr lang="en-GB" sz="1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solidFill>
                      <a:schemeClr val="bg1">
                        <a:lumMod val="95000"/>
                      </a:schemeClr>
                    </a:solidFill>
                  </a:tcPr>
                </a:tc>
              </a:tr>
              <a:tr h="332057">
                <a:tc>
                  <a:txBody>
                    <a:bodyPr/>
                    <a:lstStyle/>
                    <a:p>
                      <a:pPr marL="0" marR="0" algn="r">
                        <a:lnSpc>
                          <a:spcPts val="1600"/>
                        </a:lnSpc>
                        <a:spcBef>
                          <a:spcPts val="0"/>
                        </a:spcBef>
                        <a:spcAft>
                          <a:spcPts val="0"/>
                        </a:spcAft>
                      </a:pPr>
                      <a:r>
                        <a:rPr lang="en-GB" sz="1400" b="0" dirty="0" err="1">
                          <a:solidFill>
                            <a:schemeClr val="tx1">
                              <a:lumMod val="95000"/>
                              <a:lumOff val="5000"/>
                            </a:schemeClr>
                          </a:solidFill>
                          <a:effectLst/>
                          <a:latin typeface="Arial" panose="020B0604020202020204" pitchFamily="34" charset="0"/>
                          <a:cs typeface="Arial" panose="020B0604020202020204" pitchFamily="34" charset="0"/>
                        </a:rPr>
                        <a:t>Interakcia</a:t>
                      </a:r>
                      <a:endParaRPr lang="en-GB" sz="1400" b="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solidFill>
                      <a:schemeClr val="bg1">
                        <a:lumMod val="85000"/>
                      </a:schemeClr>
                    </a:solidFill>
                  </a:tcPr>
                </a:tc>
                <a:tc>
                  <a:txBody>
                    <a:bodyPr/>
                    <a:lstStyle/>
                    <a:p>
                      <a:pPr marL="0" marR="0" algn="l">
                        <a:lnSpc>
                          <a:spcPts val="1600"/>
                        </a:lnSpc>
                        <a:spcBef>
                          <a:spcPts val="600"/>
                        </a:spcBef>
                        <a:spcAft>
                          <a:spcPts val="300"/>
                        </a:spcAft>
                        <a:tabLst>
                          <a:tab pos="1543050" algn="l"/>
                        </a:tabLst>
                      </a:pPr>
                      <a:r>
                        <a:rPr lang="en-GB" sz="1400" b="0" u="sng" dirty="0">
                          <a:effectLst/>
                          <a:latin typeface="Arial" panose="020B0604020202020204" pitchFamily="34" charset="0"/>
                          <a:cs typeface="Arial" panose="020B0604020202020204" pitchFamily="34" charset="0"/>
                          <a:hlinkClick r:id="rId10"/>
                        </a:rPr>
                        <a:t>Stanislav Gorelik</a:t>
                      </a:r>
                      <a:r>
                        <a:rPr lang="en-GB" sz="1400" b="0" dirty="0">
                          <a:effectLst/>
                          <a:latin typeface="Arial" panose="020B0604020202020204" pitchFamily="34" charset="0"/>
                          <a:cs typeface="Arial" panose="020B0604020202020204" pitchFamily="34" charset="0"/>
                        </a:rPr>
                        <a:t> </a:t>
                      </a:r>
                      <a:r>
                        <a:rPr lang="en-GB" sz="1400" b="0" dirty="0">
                          <a:solidFill>
                            <a:schemeClr val="tx1">
                              <a:lumMod val="95000"/>
                              <a:lumOff val="5000"/>
                            </a:schemeClr>
                          </a:solidFill>
                          <a:effectLst/>
                          <a:latin typeface="Arial" panose="020B0604020202020204" pitchFamily="34" charset="0"/>
                          <a:cs typeface="Arial" panose="020B0604020202020204" pitchFamily="34" charset="0"/>
                        </a:rPr>
                        <a:t>and</a:t>
                      </a:r>
                      <a:r>
                        <a:rPr lang="en-GB" sz="1400" b="0" dirty="0">
                          <a:effectLst/>
                          <a:latin typeface="Arial" panose="020B0604020202020204" pitchFamily="34" charset="0"/>
                          <a:cs typeface="Arial" panose="020B0604020202020204" pitchFamily="34" charset="0"/>
                        </a:rPr>
                        <a:t> </a:t>
                      </a:r>
                      <a:r>
                        <a:rPr lang="en-GB" sz="1400" b="0" u="sng" dirty="0">
                          <a:effectLst/>
                          <a:latin typeface="Arial" panose="020B0604020202020204" pitchFamily="34" charset="0"/>
                          <a:cs typeface="Arial" panose="020B0604020202020204" pitchFamily="34" charset="0"/>
                          <a:hlinkClick r:id="rId11"/>
                        </a:rPr>
                        <a:t>Anton </a:t>
                      </a:r>
                      <a:r>
                        <a:rPr lang="en-GB" sz="1400" b="0" u="sng" dirty="0" err="1">
                          <a:effectLst/>
                          <a:latin typeface="Arial" panose="020B0604020202020204" pitchFamily="34" charset="0"/>
                          <a:cs typeface="Arial" panose="020B0604020202020204" pitchFamily="34" charset="0"/>
                          <a:hlinkClick r:id="rId11"/>
                        </a:rPr>
                        <a:t>Rodnenkov</a:t>
                      </a:r>
                      <a:r>
                        <a:rPr lang="en-GB" sz="1400" b="0" u="sng" dirty="0">
                          <a:effectLst/>
                          <a:latin typeface="Arial" panose="020B0604020202020204" pitchFamily="34" charset="0"/>
                          <a:cs typeface="Arial" panose="020B0604020202020204" pitchFamily="34" charset="0"/>
                        </a:rPr>
                        <a:t> </a:t>
                      </a:r>
                      <a:endParaRPr lang="en-GB" sz="1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solidFill>
                      <a:schemeClr val="bg1">
                        <a:lumMod val="85000"/>
                      </a:schemeClr>
                    </a:solidFill>
                  </a:tcPr>
                </a:tc>
              </a:tr>
              <a:tr h="522285">
                <a:tc>
                  <a:txBody>
                    <a:bodyPr/>
                    <a:lstStyle/>
                    <a:p>
                      <a:pPr marL="0" marR="0" algn="r">
                        <a:lnSpc>
                          <a:spcPts val="1600"/>
                        </a:lnSpc>
                        <a:spcBef>
                          <a:spcPts val="600"/>
                        </a:spcBef>
                        <a:spcAft>
                          <a:spcPts val="300"/>
                        </a:spcAft>
                        <a:tabLst>
                          <a:tab pos="1543050" algn="l"/>
                        </a:tabLst>
                      </a:pPr>
                      <a:r>
                        <a:rPr lang="en-GB" sz="1400" b="0">
                          <a:solidFill>
                            <a:schemeClr val="tx1">
                              <a:lumMod val="95000"/>
                              <a:lumOff val="5000"/>
                            </a:schemeClr>
                          </a:solidFill>
                          <a:effectLst/>
                          <a:latin typeface="Arial" panose="020B0604020202020204" pitchFamily="34" charset="0"/>
                          <a:cs typeface="Arial" panose="020B0604020202020204" pitchFamily="34" charset="0"/>
                        </a:rPr>
                        <a:t>Minsk bicycle society</a:t>
                      </a:r>
                      <a:endParaRPr lang="en-GB" sz="1400" b="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solidFill>
                      <a:schemeClr val="bg1">
                        <a:lumMod val="95000"/>
                      </a:schemeClr>
                    </a:solidFill>
                  </a:tcPr>
                </a:tc>
                <a:tc>
                  <a:txBody>
                    <a:bodyPr/>
                    <a:lstStyle/>
                    <a:p>
                      <a:pPr marL="0" marR="0" algn="l">
                        <a:lnSpc>
                          <a:spcPts val="1600"/>
                        </a:lnSpc>
                        <a:spcBef>
                          <a:spcPts val="600"/>
                        </a:spcBef>
                        <a:spcAft>
                          <a:spcPts val="300"/>
                        </a:spcAft>
                        <a:tabLst>
                          <a:tab pos="1543050" algn="l"/>
                        </a:tabLst>
                      </a:pPr>
                      <a:r>
                        <a:rPr lang="en-GB" sz="1400" b="0" u="sng" dirty="0">
                          <a:effectLst/>
                          <a:latin typeface="Arial" panose="020B0604020202020204" pitchFamily="34" charset="0"/>
                          <a:cs typeface="Arial" panose="020B0604020202020204" pitchFamily="34" charset="0"/>
                          <a:hlinkClick r:id="rId12"/>
                        </a:rPr>
                        <a:t>Anastasia </a:t>
                      </a:r>
                      <a:r>
                        <a:rPr lang="en-GB" sz="1400" b="0" u="sng" dirty="0" err="1">
                          <a:effectLst/>
                          <a:latin typeface="Arial" panose="020B0604020202020204" pitchFamily="34" charset="0"/>
                          <a:cs typeface="Arial" panose="020B0604020202020204" pitchFamily="34" charset="0"/>
                          <a:hlinkClick r:id="rId12"/>
                        </a:rPr>
                        <a:t>Yanchevskaya</a:t>
                      </a:r>
                      <a:r>
                        <a:rPr lang="en-GB" sz="1400" b="0" dirty="0">
                          <a:effectLst/>
                          <a:latin typeface="Arial" panose="020B0604020202020204" pitchFamily="34" charset="0"/>
                          <a:cs typeface="Arial" panose="020B0604020202020204" pitchFamily="34" charset="0"/>
                        </a:rPr>
                        <a:t> </a:t>
                      </a:r>
                      <a:r>
                        <a:rPr lang="en-GB" sz="1400" b="0" dirty="0" smtClean="0">
                          <a:solidFill>
                            <a:schemeClr val="tx1">
                              <a:lumMod val="95000"/>
                              <a:lumOff val="5000"/>
                            </a:schemeClr>
                          </a:solidFill>
                          <a:effectLst/>
                          <a:latin typeface="Arial" panose="020B0604020202020204" pitchFamily="34" charset="0"/>
                          <a:cs typeface="Arial" panose="020B0604020202020204" pitchFamily="34" charset="0"/>
                        </a:rPr>
                        <a:t>(not yet confirmed) and</a:t>
                      </a:r>
                      <a:r>
                        <a:rPr lang="en-GB" sz="1400" b="0" dirty="0" smtClean="0">
                          <a:effectLst/>
                          <a:latin typeface="Arial" panose="020B0604020202020204" pitchFamily="34" charset="0"/>
                          <a:cs typeface="Arial" panose="020B0604020202020204" pitchFamily="34" charset="0"/>
                        </a:rPr>
                        <a:t> </a:t>
                      </a:r>
                      <a:r>
                        <a:rPr lang="en-GB" sz="1400" b="0" u="sng" dirty="0" err="1">
                          <a:effectLst/>
                          <a:latin typeface="Arial" panose="020B0604020202020204" pitchFamily="34" charset="0"/>
                          <a:cs typeface="Arial" panose="020B0604020202020204" pitchFamily="34" charset="0"/>
                          <a:hlinkClick r:id="rId13"/>
                        </a:rPr>
                        <a:t>Kyrill</a:t>
                      </a:r>
                      <a:r>
                        <a:rPr lang="en-GB" sz="1400" b="0" u="sng" dirty="0">
                          <a:effectLst/>
                          <a:latin typeface="Arial" panose="020B0604020202020204" pitchFamily="34" charset="0"/>
                          <a:cs typeface="Arial" panose="020B0604020202020204" pitchFamily="34" charset="0"/>
                          <a:hlinkClick r:id="rId13"/>
                        </a:rPr>
                        <a:t> </a:t>
                      </a:r>
                      <a:r>
                        <a:rPr lang="en-GB" sz="1400" b="0" u="sng" dirty="0" err="1">
                          <a:effectLst/>
                          <a:latin typeface="Arial" panose="020B0604020202020204" pitchFamily="34" charset="0"/>
                          <a:cs typeface="Arial" panose="020B0604020202020204" pitchFamily="34" charset="0"/>
                          <a:hlinkClick r:id="rId13"/>
                        </a:rPr>
                        <a:t>Kudravets</a:t>
                      </a:r>
                      <a:r>
                        <a:rPr lang="en-GB" sz="1400" b="0" u="sng" dirty="0">
                          <a:effectLst/>
                          <a:latin typeface="Arial" panose="020B0604020202020204" pitchFamily="34" charset="0"/>
                          <a:cs typeface="Arial" panose="020B0604020202020204" pitchFamily="34" charset="0"/>
                        </a:rPr>
                        <a:t> </a:t>
                      </a:r>
                      <a:r>
                        <a:rPr lang="en-GB" sz="1400" b="0" dirty="0">
                          <a:solidFill>
                            <a:schemeClr val="tx1">
                              <a:lumMod val="95000"/>
                              <a:lumOff val="5000"/>
                            </a:schemeClr>
                          </a:solidFill>
                          <a:effectLst/>
                          <a:latin typeface="Arial" panose="020B0604020202020204" pitchFamily="34" charset="0"/>
                          <a:cs typeface="Arial" panose="020B0604020202020204" pitchFamily="34" charset="0"/>
                        </a:rPr>
                        <a:t>(1000-1100 only)</a:t>
                      </a:r>
                      <a:endParaRPr lang="en-GB" sz="1400" b="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solidFill>
                      <a:schemeClr val="bg1">
                        <a:lumMod val="95000"/>
                      </a:schemeClr>
                    </a:solidFill>
                  </a:tcPr>
                </a:tc>
              </a:tr>
              <a:tr h="355161">
                <a:tc>
                  <a:txBody>
                    <a:bodyPr/>
                    <a:lstStyle/>
                    <a:p>
                      <a:pPr marL="0" marR="0" algn="r">
                        <a:lnSpc>
                          <a:spcPts val="1600"/>
                        </a:lnSpc>
                        <a:spcBef>
                          <a:spcPts val="600"/>
                        </a:spcBef>
                        <a:spcAft>
                          <a:spcPts val="300"/>
                        </a:spcAft>
                        <a:tabLst>
                          <a:tab pos="1543050" algn="l"/>
                        </a:tabLst>
                      </a:pPr>
                      <a:r>
                        <a:rPr lang="en-GB" sz="1400" b="0">
                          <a:solidFill>
                            <a:schemeClr val="tx1">
                              <a:lumMod val="95000"/>
                              <a:lumOff val="5000"/>
                            </a:schemeClr>
                          </a:solidFill>
                          <a:effectLst/>
                          <a:latin typeface="Arial" panose="020B0604020202020204" pitchFamily="34" charset="0"/>
                          <a:cs typeface="Arial" panose="020B0604020202020204" pitchFamily="34" charset="0"/>
                        </a:rPr>
                        <a:t>UN Youth Panel in Belarus</a:t>
                      </a:r>
                      <a:endParaRPr lang="en-GB" sz="1400" b="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solidFill>
                      <a:schemeClr val="bg1">
                        <a:lumMod val="85000"/>
                      </a:schemeClr>
                    </a:solidFill>
                  </a:tcPr>
                </a:tc>
                <a:tc>
                  <a:txBody>
                    <a:bodyPr/>
                    <a:lstStyle/>
                    <a:p>
                      <a:pPr marL="0" marR="0" algn="l">
                        <a:lnSpc>
                          <a:spcPts val="1600"/>
                        </a:lnSpc>
                        <a:spcBef>
                          <a:spcPts val="600"/>
                        </a:spcBef>
                        <a:spcAft>
                          <a:spcPts val="300"/>
                        </a:spcAft>
                        <a:tabLst>
                          <a:tab pos="1543050" algn="l"/>
                        </a:tabLst>
                      </a:pPr>
                      <a:r>
                        <a:rPr lang="en-GB" sz="1400" b="0" u="sng" dirty="0" err="1">
                          <a:effectLst/>
                          <a:latin typeface="Arial" panose="020B0604020202020204" pitchFamily="34" charset="0"/>
                          <a:cs typeface="Arial" panose="020B0604020202020204" pitchFamily="34" charset="0"/>
                          <a:hlinkClick r:id="rId14"/>
                        </a:rPr>
                        <a:t>Mikita</a:t>
                      </a:r>
                      <a:r>
                        <a:rPr lang="en-GB" sz="1400" b="0" u="sng" dirty="0">
                          <a:effectLst/>
                          <a:latin typeface="Arial" panose="020B0604020202020204" pitchFamily="34" charset="0"/>
                          <a:cs typeface="Arial" panose="020B0604020202020204" pitchFamily="34" charset="0"/>
                          <a:hlinkClick r:id="rId14"/>
                        </a:rPr>
                        <a:t> </a:t>
                      </a:r>
                      <a:r>
                        <a:rPr lang="en-GB" sz="1400" b="0" u="sng" dirty="0" err="1">
                          <a:effectLst/>
                          <a:latin typeface="Arial" panose="020B0604020202020204" pitchFamily="34" charset="0"/>
                          <a:cs typeface="Arial" panose="020B0604020202020204" pitchFamily="34" charset="0"/>
                          <a:hlinkClick r:id="rId14"/>
                        </a:rPr>
                        <a:t>Trafimovich</a:t>
                      </a:r>
                      <a:endParaRPr lang="en-GB" sz="1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solidFill>
                      <a:schemeClr val="bg1">
                        <a:lumMod val="85000"/>
                      </a:schemeClr>
                    </a:solidFill>
                  </a:tcPr>
                </a:tc>
              </a:tr>
              <a:tr h="375567">
                <a:tc>
                  <a:txBody>
                    <a:bodyPr/>
                    <a:lstStyle/>
                    <a:p>
                      <a:pPr marL="0" marR="0" algn="r">
                        <a:lnSpc>
                          <a:spcPts val="1600"/>
                        </a:lnSpc>
                        <a:spcBef>
                          <a:spcPts val="600"/>
                        </a:spcBef>
                        <a:spcAft>
                          <a:spcPts val="300"/>
                        </a:spcAft>
                        <a:tabLst>
                          <a:tab pos="1543050" algn="l"/>
                        </a:tabLst>
                      </a:pPr>
                      <a:r>
                        <a:rPr lang="en-GB" sz="1400" b="0" dirty="0">
                          <a:solidFill>
                            <a:schemeClr val="tx1">
                              <a:lumMod val="95000"/>
                              <a:lumOff val="5000"/>
                            </a:schemeClr>
                          </a:solidFill>
                          <a:effectLst/>
                          <a:latin typeface="Arial" panose="020B0604020202020204" pitchFamily="34" charset="0"/>
                          <a:cs typeface="Arial" panose="020B0604020202020204" pitchFamily="34" charset="0"/>
                        </a:rPr>
                        <a:t>UNDP/National Coordination</a:t>
                      </a:r>
                      <a:endParaRPr lang="en-GB" sz="1400" b="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solidFill>
                      <a:schemeClr val="bg1">
                        <a:lumMod val="95000"/>
                      </a:schemeClr>
                    </a:solidFill>
                  </a:tcPr>
                </a:tc>
                <a:tc>
                  <a:txBody>
                    <a:bodyPr/>
                    <a:lstStyle/>
                    <a:p>
                      <a:pPr marL="0" marR="0" algn="l">
                        <a:lnSpc>
                          <a:spcPts val="1600"/>
                        </a:lnSpc>
                        <a:spcBef>
                          <a:spcPts val="600"/>
                        </a:spcBef>
                        <a:spcAft>
                          <a:spcPts val="300"/>
                        </a:spcAft>
                        <a:tabLst>
                          <a:tab pos="1543050" algn="l"/>
                        </a:tabLst>
                      </a:pPr>
                      <a:r>
                        <a:rPr lang="en-GB" sz="1400" b="0" u="sng" dirty="0" err="1">
                          <a:effectLst/>
                          <a:latin typeface="Arial" panose="020B0604020202020204" pitchFamily="34" charset="0"/>
                          <a:cs typeface="Arial" panose="020B0604020202020204" pitchFamily="34" charset="0"/>
                          <a:hlinkClick r:id="rId15"/>
                        </a:rPr>
                        <a:t>Igar</a:t>
                      </a:r>
                      <a:r>
                        <a:rPr lang="en-GB" sz="1400" b="0" u="sng" dirty="0">
                          <a:effectLst/>
                          <a:latin typeface="Arial" panose="020B0604020202020204" pitchFamily="34" charset="0"/>
                          <a:cs typeface="Arial" panose="020B0604020202020204" pitchFamily="34" charset="0"/>
                          <a:hlinkClick r:id="rId15"/>
                        </a:rPr>
                        <a:t> </a:t>
                      </a:r>
                      <a:r>
                        <a:rPr lang="en-GB" sz="1400" b="0" u="sng" dirty="0" err="1">
                          <a:effectLst/>
                          <a:latin typeface="Arial" panose="020B0604020202020204" pitchFamily="34" charset="0"/>
                          <a:cs typeface="Arial" panose="020B0604020202020204" pitchFamily="34" charset="0"/>
                          <a:hlinkClick r:id="rId15"/>
                        </a:rPr>
                        <a:t>Tchoulba</a:t>
                      </a:r>
                      <a:r>
                        <a:rPr lang="en-GB" sz="1400" b="0" dirty="0">
                          <a:effectLst/>
                          <a:latin typeface="Arial" panose="020B0604020202020204" pitchFamily="34" charset="0"/>
                          <a:cs typeface="Arial" panose="020B0604020202020204" pitchFamily="34" charset="0"/>
                        </a:rPr>
                        <a:t> </a:t>
                      </a:r>
                      <a:r>
                        <a:rPr lang="en-GB" sz="1400" b="0" dirty="0">
                          <a:solidFill>
                            <a:schemeClr val="tx1">
                              <a:lumMod val="95000"/>
                              <a:lumOff val="5000"/>
                            </a:schemeClr>
                          </a:solidFill>
                          <a:effectLst/>
                          <a:latin typeface="Arial" panose="020B0604020202020204" pitchFamily="34" charset="0"/>
                          <a:cs typeface="Arial" panose="020B0604020202020204" pitchFamily="34" charset="0"/>
                        </a:rPr>
                        <a:t>and </a:t>
                      </a:r>
                      <a:r>
                        <a:rPr lang="en-GB" sz="1400" b="0" dirty="0" err="1">
                          <a:solidFill>
                            <a:schemeClr val="tx1">
                              <a:lumMod val="95000"/>
                              <a:lumOff val="5000"/>
                            </a:schemeClr>
                          </a:solidFill>
                          <a:effectLst/>
                          <a:latin typeface="Arial" panose="020B0604020202020204" pitchFamily="34" charset="0"/>
                          <a:cs typeface="Arial" panose="020B0604020202020204" pitchFamily="34" charset="0"/>
                        </a:rPr>
                        <a:t>Natallia</a:t>
                      </a:r>
                      <a:r>
                        <a:rPr lang="en-GB" sz="1400" b="0" dirty="0">
                          <a:solidFill>
                            <a:schemeClr val="tx1">
                              <a:lumMod val="95000"/>
                              <a:lumOff val="5000"/>
                            </a:schemeClr>
                          </a:solidFill>
                          <a:effectLst/>
                          <a:latin typeface="Arial" panose="020B0604020202020204" pitchFamily="34" charset="0"/>
                          <a:cs typeface="Arial" panose="020B0604020202020204" pitchFamily="34" charset="0"/>
                        </a:rPr>
                        <a:t> </a:t>
                      </a:r>
                      <a:r>
                        <a:rPr lang="en-GB" sz="1400" b="0" dirty="0" err="1">
                          <a:solidFill>
                            <a:schemeClr val="tx1">
                              <a:lumMod val="95000"/>
                              <a:lumOff val="5000"/>
                            </a:schemeClr>
                          </a:solidFill>
                          <a:effectLst/>
                          <a:latin typeface="Arial" panose="020B0604020202020204" pitchFamily="34" charset="0"/>
                          <a:cs typeface="Arial" panose="020B0604020202020204" pitchFamily="34" charset="0"/>
                        </a:rPr>
                        <a:t>Hubskaya</a:t>
                      </a:r>
                      <a:r>
                        <a:rPr lang="en-GB" sz="1400" b="0" dirty="0">
                          <a:solidFill>
                            <a:schemeClr val="tx1">
                              <a:lumMod val="95000"/>
                              <a:lumOff val="5000"/>
                            </a:schemeClr>
                          </a:solidFill>
                          <a:effectLst/>
                          <a:latin typeface="Arial" panose="020B0604020202020204" pitchFamily="34" charset="0"/>
                          <a:cs typeface="Arial" panose="020B0604020202020204" pitchFamily="34" charset="0"/>
                        </a:rPr>
                        <a:t> (</a:t>
                      </a:r>
                      <a:r>
                        <a:rPr lang="en-GB" sz="1400" b="0" dirty="0" smtClean="0">
                          <a:solidFill>
                            <a:schemeClr val="tx1">
                              <a:lumMod val="95000"/>
                              <a:lumOff val="5000"/>
                            </a:schemeClr>
                          </a:solidFill>
                          <a:effectLst/>
                          <a:latin typeface="Arial" panose="020B0604020202020204" pitchFamily="34" charset="0"/>
                          <a:cs typeface="Arial" panose="020B0604020202020204" pitchFamily="34" charset="0"/>
                        </a:rPr>
                        <a:t>Manager, </a:t>
                      </a:r>
                      <a:r>
                        <a:rPr lang="en-GB" sz="1400" b="0" dirty="0">
                          <a:solidFill>
                            <a:schemeClr val="tx1">
                              <a:lumMod val="95000"/>
                              <a:lumOff val="5000"/>
                            </a:schemeClr>
                          </a:solidFill>
                          <a:effectLst/>
                          <a:latin typeface="Arial" panose="020B0604020202020204" pitchFamily="34" charset="0"/>
                          <a:cs typeface="Arial" panose="020B0604020202020204" pitchFamily="34" charset="0"/>
                        </a:rPr>
                        <a:t>Green </a:t>
                      </a:r>
                      <a:r>
                        <a:rPr lang="en-GB" sz="1400" b="0" dirty="0" smtClean="0">
                          <a:solidFill>
                            <a:schemeClr val="tx1">
                              <a:lumMod val="95000"/>
                              <a:lumOff val="5000"/>
                            </a:schemeClr>
                          </a:solidFill>
                          <a:effectLst/>
                          <a:latin typeface="Arial" panose="020B0604020202020204" pitchFamily="34" charset="0"/>
                          <a:cs typeface="Arial" panose="020B0604020202020204" pitchFamily="34" charset="0"/>
                        </a:rPr>
                        <a:t>Cities)</a:t>
                      </a:r>
                      <a:endParaRPr lang="en-GB" sz="1400" b="0" dirty="0">
                        <a:solidFill>
                          <a:schemeClr val="tx1">
                            <a:lumMod val="95000"/>
                            <a:lumOff val="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solidFill>
                      <a:schemeClr val="bg1">
                        <a:lumMod val="95000"/>
                      </a:schemeClr>
                    </a:solidFill>
                  </a:tcPr>
                </a:tc>
              </a:tr>
              <a:tr h="489241">
                <a:tc>
                  <a:txBody>
                    <a:bodyPr/>
                    <a:lstStyle/>
                    <a:p>
                      <a:pPr marL="0" marR="0" algn="r">
                        <a:lnSpc>
                          <a:spcPts val="1600"/>
                        </a:lnSpc>
                        <a:spcBef>
                          <a:spcPts val="0"/>
                        </a:spcBef>
                        <a:spcAft>
                          <a:spcPts val="0"/>
                        </a:spcAft>
                      </a:pPr>
                      <a:r>
                        <a:rPr lang="en-GB" sz="1400" b="0" dirty="0">
                          <a:solidFill>
                            <a:schemeClr val="tx1">
                              <a:lumMod val="95000"/>
                              <a:lumOff val="5000"/>
                            </a:schemeClr>
                          </a:solidFill>
                          <a:effectLst/>
                          <a:latin typeface="Arial" panose="020B0604020202020204" pitchFamily="34" charset="0"/>
                          <a:cs typeface="Arial" panose="020B0604020202020204" pitchFamily="34" charset="0"/>
                        </a:rPr>
                        <a:t>EMW European </a:t>
                      </a:r>
                      <a:r>
                        <a:rPr lang="en-GB" sz="1400" b="0" dirty="0" smtClean="0">
                          <a:solidFill>
                            <a:schemeClr val="tx1">
                              <a:lumMod val="95000"/>
                              <a:lumOff val="5000"/>
                            </a:schemeClr>
                          </a:solidFill>
                          <a:effectLst/>
                          <a:latin typeface="Arial" panose="020B0604020202020204" pitchFamily="34" charset="0"/>
                          <a:cs typeface="Arial" panose="020B0604020202020204" pitchFamily="34" charset="0"/>
                        </a:rPr>
                        <a:t>Coordination</a:t>
                      </a:r>
                      <a:endParaRPr lang="en-GB" sz="1400" b="0" dirty="0">
                        <a:solidFill>
                          <a:schemeClr val="tx1">
                            <a:lumMod val="95000"/>
                            <a:lumOff val="5000"/>
                          </a:schemeClr>
                        </a:solidFill>
                        <a:effectLst/>
                        <a:latin typeface="Arial" panose="020B0604020202020204" pitchFamily="34" charset="0"/>
                        <a:cs typeface="Arial" panose="020B0604020202020204" pitchFamily="34" charset="0"/>
                      </a:endParaRPr>
                    </a:p>
                  </a:txBody>
                  <a:tcPr marL="63386" marR="63386" marT="0" marB="0" anchor="ctr">
                    <a:solidFill>
                      <a:schemeClr val="bg1">
                        <a:lumMod val="85000"/>
                      </a:schemeClr>
                    </a:solidFill>
                  </a:tcPr>
                </a:tc>
                <a:tc>
                  <a:txBody>
                    <a:bodyPr/>
                    <a:lstStyle/>
                    <a:p>
                      <a:pPr marL="0" marR="0" algn="l">
                        <a:lnSpc>
                          <a:spcPts val="1600"/>
                        </a:lnSpc>
                        <a:spcBef>
                          <a:spcPts val="600"/>
                        </a:spcBef>
                        <a:spcAft>
                          <a:spcPts val="300"/>
                        </a:spcAft>
                        <a:tabLst>
                          <a:tab pos="1543050" algn="l"/>
                        </a:tabLst>
                      </a:pPr>
                      <a:r>
                        <a:rPr lang="en-GB" sz="1400" b="0" u="sng" dirty="0">
                          <a:effectLst/>
                          <a:latin typeface="Arial" panose="020B0604020202020204" pitchFamily="34" charset="0"/>
                          <a:cs typeface="Arial" panose="020B0604020202020204" pitchFamily="34" charset="0"/>
                          <a:hlinkClick r:id="rId16"/>
                        </a:rPr>
                        <a:t>Jerome Simpson</a:t>
                      </a:r>
                      <a:endParaRPr lang="en-GB" sz="14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3386" marR="63386" marT="0" marB="0" anchor="ctr">
                    <a:solidFill>
                      <a:schemeClr val="bg1">
                        <a:lumMod val="85000"/>
                      </a:schemeClr>
                    </a:solidFill>
                  </a:tcPr>
                </a:tc>
              </a:tr>
            </a:tbl>
          </a:graphicData>
        </a:graphic>
      </p:graphicFrame>
    </p:spTree>
    <p:extLst>
      <p:ext uri="{BB962C8B-B14F-4D97-AF65-F5344CB8AC3E}">
        <p14:creationId xmlns:p14="http://schemas.microsoft.com/office/powerpoint/2010/main" xmlns="" val="11151278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5263" y="711364"/>
            <a:ext cx="5040675" cy="646331"/>
          </a:xfrm>
          <a:prstGeom prst="rect">
            <a:avLst/>
          </a:prstGeom>
          <a:noFill/>
        </p:spPr>
        <p:txBody>
          <a:bodyPr wrap="none" rtlCol="0">
            <a:spAutoFit/>
          </a:bodyPr>
          <a:lstStyle/>
          <a:p>
            <a:r>
              <a:rPr lang="en-US" sz="3600" dirty="0" smtClean="0">
                <a:solidFill>
                  <a:srgbClr val="164194"/>
                </a:solidFill>
                <a:latin typeface="Arial" panose="020B0604020202020204" pitchFamily="34" charset="0"/>
                <a:cs typeface="Arial" panose="020B0604020202020204" pitchFamily="34" charset="0"/>
              </a:rPr>
              <a:t>USEFUL RESOURCES</a:t>
            </a:r>
          </a:p>
        </p:txBody>
      </p:sp>
      <p:sp>
        <p:nvSpPr>
          <p:cNvPr id="5" name="TextBox 4"/>
          <p:cNvSpPr txBox="1"/>
          <p:nvPr/>
        </p:nvSpPr>
        <p:spPr>
          <a:xfrm>
            <a:off x="611449" y="5661310"/>
            <a:ext cx="1989647" cy="253916"/>
          </a:xfrm>
          <a:prstGeom prst="rect">
            <a:avLst/>
          </a:prstGeom>
          <a:noFill/>
        </p:spPr>
        <p:txBody>
          <a:bodyPr wrap="none" rtlCol="0">
            <a:spAutoFit/>
          </a:bodyPr>
          <a:lstStyle/>
          <a:p>
            <a:r>
              <a:rPr lang="en-US" sz="1050" dirty="0" smtClean="0">
                <a:solidFill>
                  <a:srgbClr val="575756"/>
                </a:solidFill>
                <a:latin typeface="Arial" panose="020B0604020202020204" pitchFamily="34" charset="0"/>
                <a:cs typeface="Arial" panose="020B0604020202020204" pitchFamily="34" charset="0"/>
              </a:rPr>
              <a:t>#</a:t>
            </a:r>
            <a:r>
              <a:rPr lang="en-US" sz="1050" b="1" dirty="0" smtClean="0">
                <a:solidFill>
                  <a:srgbClr val="575756"/>
                </a:solidFill>
                <a:latin typeface="Arial" panose="020B0604020202020204" pitchFamily="34" charset="0"/>
                <a:cs typeface="Arial" panose="020B0604020202020204" pitchFamily="34" charset="0"/>
              </a:rPr>
              <a:t>mobility</a:t>
            </a:r>
            <a:r>
              <a:rPr lang="en-US" sz="1050" dirty="0" smtClean="0">
                <a:solidFill>
                  <a:srgbClr val="575756"/>
                </a:solidFill>
                <a:latin typeface="Arial" panose="020B0604020202020204" pitchFamily="34" charset="0"/>
                <a:cs typeface="Arial" panose="020B0604020202020204" pitchFamily="34" charset="0"/>
              </a:rPr>
              <a:t>week #</a:t>
            </a:r>
            <a:r>
              <a:rPr lang="en-US" sz="1050" b="1" dirty="0" err="1" smtClean="0">
                <a:solidFill>
                  <a:srgbClr val="575756"/>
                </a:solidFill>
                <a:latin typeface="Arial" panose="020B0604020202020204" pitchFamily="34" charset="0"/>
                <a:cs typeface="Arial" panose="020B0604020202020204" pitchFamily="34" charset="0"/>
              </a:rPr>
              <a:t>local</a:t>
            </a:r>
            <a:r>
              <a:rPr lang="en-US" sz="1050" dirty="0" err="1" smtClean="0">
                <a:solidFill>
                  <a:srgbClr val="575756"/>
                </a:solidFill>
                <a:latin typeface="Arial" panose="020B0604020202020204" pitchFamily="34" charset="0"/>
                <a:cs typeface="Arial" panose="020B0604020202020204" pitchFamily="34" charset="0"/>
              </a:rPr>
              <a:t>hashtag</a:t>
            </a:r>
            <a:endParaRPr lang="en-US" sz="1050" dirty="0">
              <a:solidFill>
                <a:srgbClr val="575756"/>
              </a:solidFill>
              <a:latin typeface="Arial" panose="020B0604020202020204" pitchFamily="34" charset="0"/>
              <a:cs typeface="Arial" panose="020B0604020202020204" pitchFamily="34" charset="0"/>
            </a:endParaRPr>
          </a:p>
        </p:txBody>
      </p:sp>
      <p:pic>
        <p:nvPicPr>
          <p:cNvPr id="6" name="Picture 2" descr="http://vignette1.wikia.nocookie.net/dusktilldawn/images/1/1a/Twitter_logo.png/revision/latest?cb=2014050721083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04441"/>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384848" y="5229250"/>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sp>
        <p:nvSpPr>
          <p:cNvPr id="12" name="TextBox 11"/>
          <p:cNvSpPr txBox="1"/>
          <p:nvPr/>
        </p:nvSpPr>
        <p:spPr>
          <a:xfrm>
            <a:off x="403381" y="5452974"/>
            <a:ext cx="1609736" cy="253916"/>
          </a:xfrm>
          <a:prstGeom prst="rect">
            <a:avLst/>
          </a:prstGeom>
          <a:noFill/>
        </p:spPr>
        <p:txBody>
          <a:bodyPr wrap="none" rtlCol="0">
            <a:spAutoFit/>
          </a:bodyPr>
          <a:lstStyle/>
          <a:p>
            <a:r>
              <a:rPr lang="en-GB" sz="1050" b="1" i="1" dirty="0" smtClean="0">
                <a:solidFill>
                  <a:srgbClr val="164194"/>
                </a:solidFill>
                <a:latin typeface="Arial" panose="020B0604020202020204" pitchFamily="34" charset="0"/>
                <a:cs typeface="Arial" panose="020B0604020202020204" pitchFamily="34" charset="0"/>
              </a:rPr>
              <a:t>www.mobilityweek.eu</a:t>
            </a:r>
            <a:endParaRPr lang="en-GB" sz="1050" b="1" i="1" dirty="0">
              <a:solidFill>
                <a:srgbClr val="164194"/>
              </a:solidFill>
              <a:latin typeface="Arial" panose="020B0604020202020204" pitchFamily="34" charset="0"/>
              <a:cs typeface="Arial" panose="020B0604020202020204" pitchFamily="34" charset="0"/>
            </a:endParaRPr>
          </a:p>
        </p:txBody>
      </p:sp>
      <p:sp>
        <p:nvSpPr>
          <p:cNvPr id="13" name="TextBox 12"/>
          <p:cNvSpPr txBox="1"/>
          <p:nvPr/>
        </p:nvSpPr>
        <p:spPr>
          <a:xfrm>
            <a:off x="452556" y="168813"/>
            <a:ext cx="3039294" cy="307777"/>
          </a:xfrm>
          <a:prstGeom prst="rect">
            <a:avLst/>
          </a:prstGeom>
          <a:noFill/>
        </p:spPr>
        <p:txBody>
          <a:bodyPr wrap="none" lIns="0" tIns="0" rIns="0" bIns="0" rtlCol="0">
            <a:spAutoFit/>
          </a:bodyPr>
          <a:lstStyle/>
          <a:p>
            <a:r>
              <a:rPr lang="en-GB" sz="2000" spc="-150" dirty="0" smtClean="0">
                <a:solidFill>
                  <a:srgbClr val="164194"/>
                </a:solidFill>
                <a:latin typeface="Arial" panose="020B0604020202020204" pitchFamily="34" charset="0"/>
                <a:cs typeface="Arial" panose="020B0604020202020204" pitchFamily="34" charset="0"/>
              </a:rPr>
              <a:t>EUROPEAN</a:t>
            </a:r>
            <a:r>
              <a:rPr lang="en-GB" sz="2000" b="1" spc="-150" dirty="0" smtClean="0">
                <a:solidFill>
                  <a:srgbClr val="164194"/>
                </a:solidFill>
                <a:latin typeface="Arial" panose="020B0604020202020204" pitchFamily="34" charset="0"/>
                <a:cs typeface="Arial" panose="020B0604020202020204" pitchFamily="34" charset="0"/>
              </a:rPr>
              <a:t>MOBILITY</a:t>
            </a:r>
            <a:r>
              <a:rPr lang="en-GB" sz="2000" spc="-150" dirty="0" smtClean="0">
                <a:solidFill>
                  <a:srgbClr val="164194"/>
                </a:solidFill>
                <a:latin typeface="Arial" panose="020B0604020202020204" pitchFamily="34" charset="0"/>
                <a:cs typeface="Arial" panose="020B0604020202020204" pitchFamily="34" charset="0"/>
              </a:rPr>
              <a:t>WEEK</a:t>
            </a:r>
            <a:endParaRPr lang="en-GB" sz="2000" spc="-150" dirty="0">
              <a:solidFill>
                <a:srgbClr val="164194"/>
              </a:solidFill>
              <a:latin typeface="Arial" panose="020B0604020202020204" pitchFamily="34" charset="0"/>
              <a:cs typeface="Arial" panose="020B0604020202020204" pitchFamily="34" charset="0"/>
            </a:endParaRPr>
          </a:p>
        </p:txBody>
      </p:sp>
      <p:sp>
        <p:nvSpPr>
          <p:cNvPr id="14" name="TextBox 13"/>
          <p:cNvSpPr txBox="1"/>
          <p:nvPr/>
        </p:nvSpPr>
        <p:spPr>
          <a:xfrm>
            <a:off x="435823" y="404580"/>
            <a:ext cx="1383392" cy="184666"/>
          </a:xfrm>
          <a:prstGeom prst="rect">
            <a:avLst/>
          </a:prstGeom>
          <a:noFill/>
        </p:spPr>
        <p:txBody>
          <a:bodyPr wrap="none" lIns="0" tIns="0" rIns="0" bIns="0" rtlCol="0">
            <a:spAutoFit/>
          </a:bodyPr>
          <a:lstStyle/>
          <a:p>
            <a:r>
              <a:rPr lang="en-GB" sz="1200" dirty="0" smtClean="0">
                <a:solidFill>
                  <a:srgbClr val="164194"/>
                </a:solidFill>
                <a:latin typeface="Arial" panose="020B0604020202020204" pitchFamily="34" charset="0"/>
                <a:cs typeface="Arial" panose="020B0604020202020204" pitchFamily="34" charset="0"/>
              </a:rPr>
              <a:t>16-22 SEPTEMBER</a:t>
            </a:r>
            <a:endParaRPr lang="en-GB" sz="1200" dirty="0">
              <a:solidFill>
                <a:srgbClr val="164194"/>
              </a:solidFill>
              <a:latin typeface="Arial" panose="020B0604020202020204" pitchFamily="34" charset="0"/>
              <a:cs typeface="Arial" panose="020B0604020202020204" pitchFamily="34" charset="0"/>
            </a:endParaRPr>
          </a:p>
        </p:txBody>
      </p:sp>
      <p:sp>
        <p:nvSpPr>
          <p:cNvPr id="15" name="Text Placeholder 2"/>
          <p:cNvSpPr>
            <a:spLocks noGrp="1"/>
          </p:cNvSpPr>
          <p:nvPr>
            <p:ph type="body" sz="quarter" idx="11"/>
          </p:nvPr>
        </p:nvSpPr>
        <p:spPr>
          <a:xfrm>
            <a:off x="1127519" y="1501715"/>
            <a:ext cx="3389540" cy="3235859"/>
          </a:xfrm>
        </p:spPr>
        <p:txBody>
          <a:bodyPr/>
          <a:lstStyle/>
          <a:p>
            <a:r>
              <a:rPr lang="en-US" sz="2000" dirty="0"/>
              <a:t>All you need to know to </a:t>
            </a:r>
            <a:r>
              <a:rPr lang="en-US" sz="2000" dirty="0" err="1"/>
              <a:t>organise</a:t>
            </a:r>
            <a:r>
              <a:rPr lang="en-US" sz="2000" dirty="0"/>
              <a:t> and promote the week!</a:t>
            </a:r>
          </a:p>
          <a:p>
            <a:r>
              <a:rPr lang="en-US" sz="2000" dirty="0" err="1"/>
              <a:t>Programme</a:t>
            </a:r>
            <a:r>
              <a:rPr lang="en-US" sz="2000" dirty="0"/>
              <a:t> ideas for each and every day of the campaign</a:t>
            </a:r>
          </a:p>
          <a:p>
            <a:r>
              <a:rPr lang="en-US" sz="2000" dirty="0"/>
              <a:t>Examples for each of the week’s </a:t>
            </a:r>
            <a:r>
              <a:rPr lang="en-US" sz="2000" dirty="0" smtClean="0"/>
              <a:t>pillars</a:t>
            </a:r>
            <a:endParaRPr lang="en-US" sz="2000" dirty="0"/>
          </a:p>
        </p:txBody>
      </p:sp>
      <p:pic>
        <p:nvPicPr>
          <p:cNvPr id="19" name="Picture 1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pic>
        <p:nvPicPr>
          <p:cNvPr id="2" name="Picture 1">
            <a:hlinkClick r:id="rId5"/>
          </p:cNvPr>
          <p:cNvPicPr>
            <a:picLocks noChangeAspect="1"/>
          </p:cNvPicPr>
          <p:nvPr/>
        </p:nvPicPr>
        <p:blipFill>
          <a:blip r:embed="rId6" cstate="print"/>
          <a:stretch>
            <a:fillRect/>
          </a:stretch>
        </p:blipFill>
        <p:spPr>
          <a:xfrm>
            <a:off x="5379307" y="807853"/>
            <a:ext cx="3101316" cy="4392971"/>
          </a:xfrm>
          <a:prstGeom prst="rect">
            <a:avLst/>
          </a:prstGeom>
          <a:ln>
            <a:solidFill>
              <a:schemeClr val="bg2">
                <a:lumMod val="90000"/>
              </a:schemeClr>
            </a:solidFill>
          </a:ln>
        </p:spPr>
      </p:pic>
      <p:sp>
        <p:nvSpPr>
          <p:cNvPr id="8" name="Rectangle 7"/>
          <p:cNvSpPr/>
          <p:nvPr/>
        </p:nvSpPr>
        <p:spPr>
          <a:xfrm rot="5400000">
            <a:off x="6593426" y="2909187"/>
            <a:ext cx="4572000" cy="369332"/>
          </a:xfrm>
          <a:prstGeom prst="rect">
            <a:avLst/>
          </a:prstGeom>
        </p:spPr>
        <p:txBody>
          <a:bodyPr>
            <a:spAutoFit/>
          </a:bodyPr>
          <a:lstStyle/>
          <a:p>
            <a:r>
              <a:rPr lang="en-GB" dirty="0" smtClean="0">
                <a:hlinkClick r:id="rId7"/>
              </a:rPr>
              <a:t>www.mobilityweek.eu/campaign-materials</a:t>
            </a:r>
            <a:r>
              <a:rPr lang="en-GB" dirty="0" smtClean="0"/>
              <a:t> </a:t>
            </a:r>
            <a:endParaRPr lang="en-GB" dirty="0"/>
          </a:p>
        </p:txBody>
      </p:sp>
    </p:spTree>
    <p:extLst>
      <p:ext uri="{BB962C8B-B14F-4D97-AF65-F5344CB8AC3E}">
        <p14:creationId xmlns:p14="http://schemas.microsoft.com/office/powerpoint/2010/main" xmlns="" val="22570345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p:cNvPr>
          <p:cNvPicPr>
            <a:picLocks noChangeAspect="1"/>
          </p:cNvPicPr>
          <p:nvPr/>
        </p:nvPicPr>
        <p:blipFill>
          <a:blip r:embed="rId4" cstate="print"/>
          <a:stretch>
            <a:fillRect/>
          </a:stretch>
        </p:blipFill>
        <p:spPr>
          <a:xfrm rot="599366">
            <a:off x="6332144" y="721220"/>
            <a:ext cx="2459148" cy="3487716"/>
          </a:xfrm>
          <a:prstGeom prst="rect">
            <a:avLst/>
          </a:prstGeom>
          <a:ln>
            <a:solidFill>
              <a:schemeClr val="bg1">
                <a:lumMod val="75000"/>
              </a:schemeClr>
            </a:solidFill>
          </a:ln>
        </p:spPr>
      </p:pic>
      <p:sp>
        <p:nvSpPr>
          <p:cNvPr id="3" name="TextBox 2"/>
          <p:cNvSpPr txBox="1"/>
          <p:nvPr/>
        </p:nvSpPr>
        <p:spPr>
          <a:xfrm>
            <a:off x="369198" y="659561"/>
            <a:ext cx="5040675" cy="646331"/>
          </a:xfrm>
          <a:prstGeom prst="rect">
            <a:avLst/>
          </a:prstGeom>
          <a:noFill/>
        </p:spPr>
        <p:txBody>
          <a:bodyPr wrap="none" rtlCol="0">
            <a:spAutoFit/>
          </a:bodyPr>
          <a:lstStyle/>
          <a:p>
            <a:r>
              <a:rPr lang="en-US" sz="3600" dirty="0" smtClean="0">
                <a:solidFill>
                  <a:srgbClr val="164194"/>
                </a:solidFill>
                <a:latin typeface="Arial" panose="020B0604020202020204" pitchFamily="34" charset="0"/>
                <a:cs typeface="Arial" panose="020B0604020202020204" pitchFamily="34" charset="0"/>
              </a:rPr>
              <a:t>USEFUL RESOURCES</a:t>
            </a:r>
          </a:p>
        </p:txBody>
      </p:sp>
      <p:sp>
        <p:nvSpPr>
          <p:cNvPr id="5" name="TextBox 4"/>
          <p:cNvSpPr txBox="1"/>
          <p:nvPr/>
        </p:nvSpPr>
        <p:spPr>
          <a:xfrm>
            <a:off x="611449" y="5661310"/>
            <a:ext cx="1989647" cy="253916"/>
          </a:xfrm>
          <a:prstGeom prst="rect">
            <a:avLst/>
          </a:prstGeom>
          <a:noFill/>
        </p:spPr>
        <p:txBody>
          <a:bodyPr wrap="none" rtlCol="0">
            <a:spAutoFit/>
          </a:bodyPr>
          <a:lstStyle/>
          <a:p>
            <a:r>
              <a:rPr lang="en-US" sz="1050" dirty="0" smtClean="0">
                <a:solidFill>
                  <a:srgbClr val="575756"/>
                </a:solidFill>
                <a:latin typeface="Arial" panose="020B0604020202020204" pitchFamily="34" charset="0"/>
                <a:cs typeface="Arial" panose="020B0604020202020204" pitchFamily="34" charset="0"/>
              </a:rPr>
              <a:t>#</a:t>
            </a:r>
            <a:r>
              <a:rPr lang="en-US" sz="1050" b="1" dirty="0" smtClean="0">
                <a:solidFill>
                  <a:srgbClr val="575756"/>
                </a:solidFill>
                <a:latin typeface="Arial" panose="020B0604020202020204" pitchFamily="34" charset="0"/>
                <a:cs typeface="Arial" panose="020B0604020202020204" pitchFamily="34" charset="0"/>
              </a:rPr>
              <a:t>mobility</a:t>
            </a:r>
            <a:r>
              <a:rPr lang="en-US" sz="1050" dirty="0" smtClean="0">
                <a:solidFill>
                  <a:srgbClr val="575756"/>
                </a:solidFill>
                <a:latin typeface="Arial" panose="020B0604020202020204" pitchFamily="34" charset="0"/>
                <a:cs typeface="Arial" panose="020B0604020202020204" pitchFamily="34" charset="0"/>
              </a:rPr>
              <a:t>week #</a:t>
            </a:r>
            <a:r>
              <a:rPr lang="en-US" sz="1050" b="1" dirty="0" err="1" smtClean="0">
                <a:solidFill>
                  <a:srgbClr val="575756"/>
                </a:solidFill>
                <a:latin typeface="Arial" panose="020B0604020202020204" pitchFamily="34" charset="0"/>
                <a:cs typeface="Arial" panose="020B0604020202020204" pitchFamily="34" charset="0"/>
              </a:rPr>
              <a:t>local</a:t>
            </a:r>
            <a:r>
              <a:rPr lang="en-US" sz="1050" dirty="0" err="1" smtClean="0">
                <a:solidFill>
                  <a:srgbClr val="575756"/>
                </a:solidFill>
                <a:latin typeface="Arial" panose="020B0604020202020204" pitchFamily="34" charset="0"/>
                <a:cs typeface="Arial" panose="020B0604020202020204" pitchFamily="34" charset="0"/>
              </a:rPr>
              <a:t>hashtag</a:t>
            </a:r>
            <a:endParaRPr lang="en-US" sz="1050" dirty="0">
              <a:solidFill>
                <a:srgbClr val="575756"/>
              </a:solidFill>
              <a:latin typeface="Arial" panose="020B0604020202020204" pitchFamily="34" charset="0"/>
              <a:cs typeface="Arial" panose="020B0604020202020204" pitchFamily="34" charset="0"/>
            </a:endParaRPr>
          </a:p>
        </p:txBody>
      </p:sp>
      <p:pic>
        <p:nvPicPr>
          <p:cNvPr id="6" name="Picture 2" descr="http://vignette1.wikia.nocookie.net/dusktilldawn/images/1/1a/Twitter_logo.png/revision/latest?cb=2014050721083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7430" y="5704441"/>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384848" y="5229250"/>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sp>
        <p:nvSpPr>
          <p:cNvPr id="12" name="TextBox 11"/>
          <p:cNvSpPr txBox="1"/>
          <p:nvPr/>
        </p:nvSpPr>
        <p:spPr>
          <a:xfrm>
            <a:off x="403381" y="5452974"/>
            <a:ext cx="1609736" cy="253916"/>
          </a:xfrm>
          <a:prstGeom prst="rect">
            <a:avLst/>
          </a:prstGeom>
          <a:noFill/>
        </p:spPr>
        <p:txBody>
          <a:bodyPr wrap="none" rtlCol="0">
            <a:spAutoFit/>
          </a:bodyPr>
          <a:lstStyle/>
          <a:p>
            <a:r>
              <a:rPr lang="en-GB" sz="1050" b="1" i="1" dirty="0" smtClean="0">
                <a:solidFill>
                  <a:srgbClr val="164194"/>
                </a:solidFill>
                <a:latin typeface="Arial" panose="020B0604020202020204" pitchFamily="34" charset="0"/>
                <a:cs typeface="Arial" panose="020B0604020202020204" pitchFamily="34" charset="0"/>
              </a:rPr>
              <a:t>www.mobilityweek.eu</a:t>
            </a:r>
            <a:endParaRPr lang="en-GB" sz="1050" b="1" i="1" dirty="0">
              <a:solidFill>
                <a:srgbClr val="164194"/>
              </a:solidFill>
              <a:latin typeface="Arial" panose="020B0604020202020204" pitchFamily="34" charset="0"/>
              <a:cs typeface="Arial" panose="020B0604020202020204" pitchFamily="34" charset="0"/>
            </a:endParaRPr>
          </a:p>
        </p:txBody>
      </p:sp>
      <p:sp>
        <p:nvSpPr>
          <p:cNvPr id="13" name="TextBox 12"/>
          <p:cNvSpPr txBox="1"/>
          <p:nvPr/>
        </p:nvSpPr>
        <p:spPr>
          <a:xfrm>
            <a:off x="452556" y="168813"/>
            <a:ext cx="3039294" cy="307777"/>
          </a:xfrm>
          <a:prstGeom prst="rect">
            <a:avLst/>
          </a:prstGeom>
          <a:noFill/>
        </p:spPr>
        <p:txBody>
          <a:bodyPr wrap="none" lIns="0" tIns="0" rIns="0" bIns="0" rtlCol="0">
            <a:spAutoFit/>
          </a:bodyPr>
          <a:lstStyle/>
          <a:p>
            <a:r>
              <a:rPr lang="en-GB" sz="2000" spc="-150" dirty="0" smtClean="0">
                <a:solidFill>
                  <a:srgbClr val="164194"/>
                </a:solidFill>
                <a:latin typeface="Arial" panose="020B0604020202020204" pitchFamily="34" charset="0"/>
                <a:cs typeface="Arial" panose="020B0604020202020204" pitchFamily="34" charset="0"/>
              </a:rPr>
              <a:t>EUROPEAN</a:t>
            </a:r>
            <a:r>
              <a:rPr lang="en-GB" sz="2000" b="1" spc="-150" dirty="0" smtClean="0">
                <a:solidFill>
                  <a:srgbClr val="164194"/>
                </a:solidFill>
                <a:latin typeface="Arial" panose="020B0604020202020204" pitchFamily="34" charset="0"/>
                <a:cs typeface="Arial" panose="020B0604020202020204" pitchFamily="34" charset="0"/>
              </a:rPr>
              <a:t>MOBILITY</a:t>
            </a:r>
            <a:r>
              <a:rPr lang="en-GB" sz="2000" spc="-150" dirty="0" smtClean="0">
                <a:solidFill>
                  <a:srgbClr val="164194"/>
                </a:solidFill>
                <a:latin typeface="Arial" panose="020B0604020202020204" pitchFamily="34" charset="0"/>
                <a:cs typeface="Arial" panose="020B0604020202020204" pitchFamily="34" charset="0"/>
              </a:rPr>
              <a:t>WEEK</a:t>
            </a:r>
            <a:endParaRPr lang="en-GB" sz="2000" spc="-150" dirty="0">
              <a:solidFill>
                <a:srgbClr val="164194"/>
              </a:solidFill>
              <a:latin typeface="Arial" panose="020B0604020202020204" pitchFamily="34" charset="0"/>
              <a:cs typeface="Arial" panose="020B0604020202020204" pitchFamily="34" charset="0"/>
            </a:endParaRPr>
          </a:p>
        </p:txBody>
      </p:sp>
      <p:sp>
        <p:nvSpPr>
          <p:cNvPr id="14" name="TextBox 13"/>
          <p:cNvSpPr txBox="1"/>
          <p:nvPr/>
        </p:nvSpPr>
        <p:spPr>
          <a:xfrm>
            <a:off x="435823" y="404580"/>
            <a:ext cx="1383392" cy="184666"/>
          </a:xfrm>
          <a:prstGeom prst="rect">
            <a:avLst/>
          </a:prstGeom>
          <a:noFill/>
        </p:spPr>
        <p:txBody>
          <a:bodyPr wrap="none" lIns="0" tIns="0" rIns="0" bIns="0" rtlCol="0">
            <a:spAutoFit/>
          </a:bodyPr>
          <a:lstStyle/>
          <a:p>
            <a:r>
              <a:rPr lang="en-GB" sz="1200" dirty="0" smtClean="0">
                <a:solidFill>
                  <a:srgbClr val="164194"/>
                </a:solidFill>
                <a:latin typeface="Arial" panose="020B0604020202020204" pitchFamily="34" charset="0"/>
                <a:cs typeface="Arial" panose="020B0604020202020204" pitchFamily="34" charset="0"/>
              </a:rPr>
              <a:t>16-22 SEPTEMBER</a:t>
            </a:r>
            <a:endParaRPr lang="en-GB" sz="1200" dirty="0">
              <a:solidFill>
                <a:srgbClr val="164194"/>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pic>
        <p:nvPicPr>
          <p:cNvPr id="2" name="Picture 1">
            <a:hlinkClick r:id="rId7"/>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rot="20828168">
            <a:off x="5019105" y="1360951"/>
            <a:ext cx="2398308" cy="3412727"/>
          </a:xfrm>
          <a:prstGeom prst="rect">
            <a:avLst/>
          </a:prstGeom>
          <a:ln>
            <a:solidFill>
              <a:schemeClr val="bg1">
                <a:lumMod val="75000"/>
              </a:schemeClr>
            </a:solidFill>
          </a:ln>
        </p:spPr>
      </p:pic>
      <p:sp>
        <p:nvSpPr>
          <p:cNvPr id="24" name="Text Placeholder 2"/>
          <p:cNvSpPr>
            <a:spLocks noGrp="1"/>
          </p:cNvSpPr>
          <p:nvPr>
            <p:ph type="body" sz="quarter" idx="11"/>
          </p:nvPr>
        </p:nvSpPr>
        <p:spPr>
          <a:xfrm>
            <a:off x="921496" y="1376207"/>
            <a:ext cx="3630131" cy="3053426"/>
          </a:xfrm>
        </p:spPr>
        <p:txBody>
          <a:bodyPr/>
          <a:lstStyle/>
          <a:p>
            <a:r>
              <a:rPr lang="en-US" sz="2000" dirty="0" smtClean="0"/>
              <a:t>Best Practice Guide </a:t>
            </a:r>
            <a:r>
              <a:rPr lang="en-US" sz="2000" dirty="0"/>
              <a:t>is updated annually </a:t>
            </a:r>
          </a:p>
          <a:p>
            <a:r>
              <a:rPr lang="en-US" sz="2000" dirty="0" err="1"/>
              <a:t>Summarises</a:t>
            </a:r>
            <a:r>
              <a:rPr lang="en-US" sz="2000" dirty="0"/>
              <a:t> the previous year’s winner, runners up and shortlisted </a:t>
            </a:r>
            <a:r>
              <a:rPr lang="en-US" sz="2000" dirty="0" smtClean="0"/>
              <a:t>entries (9-10 cities’ achievements)</a:t>
            </a:r>
            <a:endParaRPr lang="en-US" sz="2000" dirty="0"/>
          </a:p>
          <a:p>
            <a:r>
              <a:rPr lang="en-US" sz="2000" dirty="0" smtClean="0"/>
              <a:t>Each city profile accompanied by campaign tips</a:t>
            </a:r>
          </a:p>
          <a:p>
            <a:endParaRPr lang="en-US" sz="2000" dirty="0"/>
          </a:p>
          <a:p>
            <a:pPr marL="0" indent="0">
              <a:buNone/>
            </a:pPr>
            <a:endParaRPr lang="en-US" sz="1800" dirty="0"/>
          </a:p>
        </p:txBody>
      </p:sp>
      <p:pic>
        <p:nvPicPr>
          <p:cNvPr id="15" name="Picture 6" descr="M:\Projects Mobility Forum\EMW\2015-2017\3 - Support to EMW Activities\Communication Toolkit\2016 Communication Toolkit\# EMW_illustrations\03-People\04-ElectricCar.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7143814" y="4399254"/>
            <a:ext cx="2000186" cy="147808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670379" y="4420604"/>
            <a:ext cx="4062191" cy="369332"/>
          </a:xfrm>
          <a:prstGeom prst="rect">
            <a:avLst/>
          </a:prstGeom>
        </p:spPr>
        <p:txBody>
          <a:bodyPr wrap="square">
            <a:spAutoFit/>
          </a:bodyPr>
          <a:lstStyle/>
          <a:p>
            <a:r>
              <a:rPr lang="en-GB" dirty="0" smtClean="0">
                <a:hlinkClick r:id="rId10"/>
              </a:rPr>
              <a:t>www.mobilityweek.eu/design-materials</a:t>
            </a:r>
            <a:r>
              <a:rPr lang="en-GB" dirty="0" smtClean="0"/>
              <a:t> </a:t>
            </a:r>
            <a:endParaRPr lang="en-GB" dirty="0"/>
          </a:p>
        </p:txBody>
      </p:sp>
    </p:spTree>
    <p:extLst>
      <p:ext uri="{BB962C8B-B14F-4D97-AF65-F5344CB8AC3E}">
        <p14:creationId xmlns:p14="http://schemas.microsoft.com/office/powerpoint/2010/main" xmlns="" val="8020824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65629" y="1394776"/>
            <a:ext cx="4331250" cy="1200329"/>
          </a:xfrm>
          <a:prstGeom prst="rect">
            <a:avLst/>
          </a:prstGeom>
          <a:noFill/>
        </p:spPr>
        <p:txBody>
          <a:bodyPr wrap="none" rtlCol="0">
            <a:spAutoFit/>
          </a:bodyPr>
          <a:lstStyle/>
          <a:p>
            <a:r>
              <a:rPr lang="en-US" sz="3600" dirty="0" smtClean="0">
                <a:solidFill>
                  <a:srgbClr val="164194"/>
                </a:solidFill>
                <a:latin typeface="Arial" panose="020B0604020202020204" pitchFamily="34" charset="0"/>
                <a:cs typeface="Arial" panose="020B0604020202020204" pitchFamily="34" charset="0"/>
              </a:rPr>
              <a:t>THANK YOU FOR </a:t>
            </a:r>
            <a:br>
              <a:rPr lang="en-US" sz="3600" dirty="0" smtClean="0">
                <a:solidFill>
                  <a:srgbClr val="164194"/>
                </a:solidFill>
                <a:latin typeface="Arial" panose="020B0604020202020204" pitchFamily="34" charset="0"/>
                <a:cs typeface="Arial" panose="020B0604020202020204" pitchFamily="34" charset="0"/>
              </a:rPr>
            </a:br>
            <a:r>
              <a:rPr lang="en-US" sz="3600" dirty="0" smtClean="0">
                <a:solidFill>
                  <a:srgbClr val="164194"/>
                </a:solidFill>
                <a:latin typeface="Arial" panose="020B0604020202020204" pitchFamily="34" charset="0"/>
                <a:cs typeface="Arial" panose="020B0604020202020204" pitchFamily="34" charset="0"/>
              </a:rPr>
              <a:t>YOUR ATTENTION!</a:t>
            </a:r>
            <a:endParaRPr lang="en-US" sz="3600" dirty="0">
              <a:solidFill>
                <a:srgbClr val="164194"/>
              </a:solidFill>
              <a:latin typeface="Arial" panose="020B0604020202020204" pitchFamily="34" charset="0"/>
              <a:cs typeface="Arial" panose="020B0604020202020204" pitchFamily="34" charset="0"/>
            </a:endParaRPr>
          </a:p>
        </p:txBody>
      </p:sp>
      <p:sp>
        <p:nvSpPr>
          <p:cNvPr id="14" name="TextBox 13"/>
          <p:cNvSpPr txBox="1"/>
          <p:nvPr/>
        </p:nvSpPr>
        <p:spPr>
          <a:xfrm>
            <a:off x="611449" y="5661310"/>
            <a:ext cx="1989647" cy="253916"/>
          </a:xfrm>
          <a:prstGeom prst="rect">
            <a:avLst/>
          </a:prstGeom>
          <a:noFill/>
        </p:spPr>
        <p:txBody>
          <a:bodyPr wrap="none" rtlCol="0">
            <a:spAutoFit/>
          </a:bodyPr>
          <a:lstStyle/>
          <a:p>
            <a:r>
              <a:rPr lang="en-US" sz="1050" dirty="0" smtClean="0">
                <a:solidFill>
                  <a:srgbClr val="575756"/>
                </a:solidFill>
                <a:latin typeface="Arial" panose="020B0604020202020204" pitchFamily="34" charset="0"/>
                <a:cs typeface="Arial" panose="020B0604020202020204" pitchFamily="34" charset="0"/>
              </a:rPr>
              <a:t>#</a:t>
            </a:r>
            <a:r>
              <a:rPr lang="en-US" sz="1050" b="1" dirty="0" smtClean="0">
                <a:solidFill>
                  <a:srgbClr val="575756"/>
                </a:solidFill>
                <a:latin typeface="Arial" panose="020B0604020202020204" pitchFamily="34" charset="0"/>
                <a:cs typeface="Arial" panose="020B0604020202020204" pitchFamily="34" charset="0"/>
              </a:rPr>
              <a:t>mobility</a:t>
            </a:r>
            <a:r>
              <a:rPr lang="en-US" sz="1050" dirty="0" smtClean="0">
                <a:solidFill>
                  <a:srgbClr val="575756"/>
                </a:solidFill>
                <a:latin typeface="Arial" panose="020B0604020202020204" pitchFamily="34" charset="0"/>
                <a:cs typeface="Arial" panose="020B0604020202020204" pitchFamily="34" charset="0"/>
              </a:rPr>
              <a:t>week #</a:t>
            </a:r>
            <a:r>
              <a:rPr lang="en-US" sz="1050" b="1" dirty="0" err="1" smtClean="0">
                <a:solidFill>
                  <a:srgbClr val="575756"/>
                </a:solidFill>
                <a:latin typeface="Arial" panose="020B0604020202020204" pitchFamily="34" charset="0"/>
                <a:cs typeface="Arial" panose="020B0604020202020204" pitchFamily="34" charset="0"/>
              </a:rPr>
              <a:t>local</a:t>
            </a:r>
            <a:r>
              <a:rPr lang="en-US" sz="1050" dirty="0" err="1" smtClean="0">
                <a:solidFill>
                  <a:srgbClr val="575756"/>
                </a:solidFill>
                <a:latin typeface="Arial" panose="020B0604020202020204" pitchFamily="34" charset="0"/>
                <a:cs typeface="Arial" panose="020B0604020202020204" pitchFamily="34" charset="0"/>
              </a:rPr>
              <a:t>hashtag</a:t>
            </a:r>
            <a:endParaRPr lang="en-US" sz="1050" dirty="0">
              <a:solidFill>
                <a:srgbClr val="575756"/>
              </a:solidFill>
              <a:latin typeface="Arial" panose="020B0604020202020204" pitchFamily="34" charset="0"/>
              <a:cs typeface="Arial" panose="020B0604020202020204" pitchFamily="34" charset="0"/>
            </a:endParaRPr>
          </a:p>
        </p:txBody>
      </p:sp>
      <p:pic>
        <p:nvPicPr>
          <p:cNvPr id="15" name="Picture 2" descr="http://vignette1.wikia.nocookie.net/dusktilldawn/images/1/1a/Twitter_logo.png/revision/latest?cb=2014050721083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04441"/>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Box 15"/>
          <p:cNvSpPr txBox="1"/>
          <p:nvPr/>
        </p:nvSpPr>
        <p:spPr>
          <a:xfrm>
            <a:off x="384848" y="5229250"/>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sp>
        <p:nvSpPr>
          <p:cNvPr id="17" name="TextBox 16"/>
          <p:cNvSpPr txBox="1"/>
          <p:nvPr/>
        </p:nvSpPr>
        <p:spPr>
          <a:xfrm>
            <a:off x="403381" y="5452974"/>
            <a:ext cx="1609736" cy="253916"/>
          </a:xfrm>
          <a:prstGeom prst="rect">
            <a:avLst/>
          </a:prstGeom>
          <a:noFill/>
        </p:spPr>
        <p:txBody>
          <a:bodyPr wrap="none" rtlCol="0">
            <a:spAutoFit/>
          </a:bodyPr>
          <a:lstStyle/>
          <a:p>
            <a:r>
              <a:rPr lang="en-GB" sz="1050" b="1" i="1" dirty="0" smtClean="0">
                <a:solidFill>
                  <a:srgbClr val="164194"/>
                </a:solidFill>
                <a:latin typeface="Arial" panose="020B0604020202020204" pitchFamily="34" charset="0"/>
                <a:cs typeface="Arial" panose="020B0604020202020204" pitchFamily="34" charset="0"/>
              </a:rPr>
              <a:t>www.mobilityweek.eu</a:t>
            </a:r>
            <a:endParaRPr lang="en-GB" sz="1050" b="1" i="1" dirty="0">
              <a:solidFill>
                <a:srgbClr val="164194"/>
              </a:solidFill>
              <a:latin typeface="Arial" panose="020B0604020202020204" pitchFamily="34" charset="0"/>
              <a:cs typeface="Arial" panose="020B0604020202020204" pitchFamily="34" charset="0"/>
            </a:endParaRPr>
          </a:p>
        </p:txBody>
      </p:sp>
      <p:sp>
        <p:nvSpPr>
          <p:cNvPr id="18" name="TextBox 17"/>
          <p:cNvSpPr txBox="1"/>
          <p:nvPr/>
        </p:nvSpPr>
        <p:spPr>
          <a:xfrm>
            <a:off x="452556" y="168813"/>
            <a:ext cx="3039294" cy="307777"/>
          </a:xfrm>
          <a:prstGeom prst="rect">
            <a:avLst/>
          </a:prstGeom>
          <a:noFill/>
        </p:spPr>
        <p:txBody>
          <a:bodyPr wrap="none" lIns="0" tIns="0" rIns="0" bIns="0" rtlCol="0">
            <a:spAutoFit/>
          </a:bodyPr>
          <a:lstStyle/>
          <a:p>
            <a:r>
              <a:rPr lang="en-GB" sz="2000" spc="-150" dirty="0" smtClean="0">
                <a:solidFill>
                  <a:srgbClr val="164194"/>
                </a:solidFill>
                <a:latin typeface="Arial" panose="020B0604020202020204" pitchFamily="34" charset="0"/>
                <a:cs typeface="Arial" panose="020B0604020202020204" pitchFamily="34" charset="0"/>
              </a:rPr>
              <a:t>EUROPEAN</a:t>
            </a:r>
            <a:r>
              <a:rPr lang="en-GB" sz="2000" b="1" spc="-150" dirty="0" smtClean="0">
                <a:solidFill>
                  <a:srgbClr val="164194"/>
                </a:solidFill>
                <a:latin typeface="Arial" panose="020B0604020202020204" pitchFamily="34" charset="0"/>
                <a:cs typeface="Arial" panose="020B0604020202020204" pitchFamily="34" charset="0"/>
              </a:rPr>
              <a:t>MOBILITY</a:t>
            </a:r>
            <a:r>
              <a:rPr lang="en-GB" sz="2000" spc="-150" dirty="0" smtClean="0">
                <a:solidFill>
                  <a:srgbClr val="164194"/>
                </a:solidFill>
                <a:latin typeface="Arial" panose="020B0604020202020204" pitchFamily="34" charset="0"/>
                <a:cs typeface="Arial" panose="020B0604020202020204" pitchFamily="34" charset="0"/>
              </a:rPr>
              <a:t>WEEK</a:t>
            </a:r>
            <a:endParaRPr lang="en-GB" sz="2000" spc="-150" dirty="0">
              <a:solidFill>
                <a:srgbClr val="164194"/>
              </a:solidFill>
              <a:latin typeface="Arial" panose="020B0604020202020204" pitchFamily="34" charset="0"/>
              <a:cs typeface="Arial" panose="020B0604020202020204" pitchFamily="34" charset="0"/>
            </a:endParaRPr>
          </a:p>
        </p:txBody>
      </p:sp>
      <p:sp>
        <p:nvSpPr>
          <p:cNvPr id="19" name="TextBox 18"/>
          <p:cNvSpPr txBox="1"/>
          <p:nvPr/>
        </p:nvSpPr>
        <p:spPr>
          <a:xfrm>
            <a:off x="435823" y="404580"/>
            <a:ext cx="1383392" cy="184666"/>
          </a:xfrm>
          <a:prstGeom prst="rect">
            <a:avLst/>
          </a:prstGeom>
          <a:noFill/>
        </p:spPr>
        <p:txBody>
          <a:bodyPr wrap="none" lIns="0" tIns="0" rIns="0" bIns="0" rtlCol="0">
            <a:spAutoFit/>
          </a:bodyPr>
          <a:lstStyle/>
          <a:p>
            <a:r>
              <a:rPr lang="en-GB" sz="1200" dirty="0" smtClean="0">
                <a:solidFill>
                  <a:srgbClr val="164194"/>
                </a:solidFill>
                <a:latin typeface="Arial" panose="020B0604020202020204" pitchFamily="34" charset="0"/>
                <a:cs typeface="Arial" panose="020B0604020202020204" pitchFamily="34" charset="0"/>
              </a:rPr>
              <a:t>16-22 SEPTEMBER</a:t>
            </a:r>
            <a:endParaRPr lang="en-GB" sz="1200" dirty="0">
              <a:solidFill>
                <a:srgbClr val="164194"/>
              </a:solidFill>
              <a:latin typeface="Arial" panose="020B0604020202020204" pitchFamily="34" charset="0"/>
              <a:cs typeface="Arial" panose="020B0604020202020204" pitchFamily="34" charset="0"/>
            </a:endParaRPr>
          </a:p>
        </p:txBody>
      </p:sp>
      <p:sp>
        <p:nvSpPr>
          <p:cNvPr id="20" name="Rectangle 1"/>
          <p:cNvSpPr>
            <a:spLocks noChangeArrowheads="1"/>
          </p:cNvSpPr>
          <p:nvPr/>
        </p:nvSpPr>
        <p:spPr bwMode="auto">
          <a:xfrm>
            <a:off x="384847" y="3185060"/>
            <a:ext cx="603217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fr-BE" altLang="en-US" dirty="0">
                <a:latin typeface="Arial" panose="020B0604020202020204" pitchFamily="34" charset="0"/>
                <a:cs typeface="Arial" panose="020B0604020202020204" pitchFamily="34" charset="0"/>
                <a:hlinkClick r:id="rId4"/>
              </a:rPr>
              <a:t>Jsimpson@rec.org</a:t>
            </a:r>
            <a:r>
              <a:rPr lang="fr-BE" altLang="en-US" dirty="0">
                <a:latin typeface="Arial" panose="020B0604020202020204" pitchFamily="34" charset="0"/>
                <a:cs typeface="Arial" panose="020B0604020202020204" pitchFamily="34" charset="0"/>
              </a:rPr>
              <a:t> </a:t>
            </a:r>
            <a:r>
              <a:rPr lang="fr-BE" altLang="en-US" dirty="0">
                <a:latin typeface="Arial" panose="020B0604020202020204" pitchFamily="34" charset="0"/>
                <a:cs typeface="Arial" panose="020B0604020202020204" pitchFamily="34" charset="0"/>
                <a:sym typeface="Wingdings" panose="05000000000000000000" pitchFamily="2" charset="2"/>
              </a:rPr>
              <a:t></a:t>
            </a:r>
            <a:r>
              <a:rPr lang="fr-BE" altLang="en-US" dirty="0">
                <a:latin typeface="Arial" panose="020B0604020202020204" pitchFamily="34" charset="0"/>
                <a:cs typeface="Arial" panose="020B0604020202020204" pitchFamily="34" charset="0"/>
              </a:rPr>
              <a:t> @jeromesimpson2 </a:t>
            </a:r>
          </a:p>
        </p:txBody>
      </p:sp>
      <p:pic>
        <p:nvPicPr>
          <p:cNvPr id="21" name="Picture 2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261443" y="322701"/>
            <a:ext cx="2302101" cy="3247438"/>
          </a:xfrm>
          <a:prstGeom prst="rect">
            <a:avLst/>
          </a:prstGeom>
          <a:ln>
            <a:solidFill>
              <a:schemeClr val="bg1">
                <a:lumMod val="75000"/>
              </a:schemeClr>
            </a:solidFill>
          </a:ln>
        </p:spPr>
      </p:pic>
      <p:grpSp>
        <p:nvGrpSpPr>
          <p:cNvPr id="12" name="Group 11"/>
          <p:cNvGrpSpPr/>
          <p:nvPr/>
        </p:nvGrpSpPr>
        <p:grpSpPr>
          <a:xfrm>
            <a:off x="6097791" y="3333630"/>
            <a:ext cx="2584279" cy="1895620"/>
            <a:chOff x="4545635" y="1410726"/>
            <a:chExt cx="4435065" cy="3144089"/>
          </a:xfrm>
        </p:grpSpPr>
        <p:pic>
          <p:nvPicPr>
            <p:cNvPr id="23"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012200" y="1410726"/>
              <a:ext cx="1901705" cy="2706806"/>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4" name="Picture 4"/>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rot="21069035">
              <a:off x="4545635" y="1829501"/>
              <a:ext cx="1938721" cy="272531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5" name="Picture 5"/>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rot="1035823">
              <a:off x="7051233" y="1838755"/>
              <a:ext cx="1929467" cy="2706806"/>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132075200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4848" y="5229250"/>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sp>
        <p:nvSpPr>
          <p:cNvPr id="10" name="TextBox 9"/>
          <p:cNvSpPr txBox="1"/>
          <p:nvPr/>
        </p:nvSpPr>
        <p:spPr>
          <a:xfrm>
            <a:off x="403381" y="5452974"/>
            <a:ext cx="1609736" cy="253916"/>
          </a:xfrm>
          <a:prstGeom prst="rect">
            <a:avLst/>
          </a:prstGeom>
          <a:noFill/>
        </p:spPr>
        <p:txBody>
          <a:bodyPr wrap="none" rtlCol="0">
            <a:spAutoFit/>
          </a:bodyPr>
          <a:lstStyle/>
          <a:p>
            <a:r>
              <a:rPr lang="en-GB" sz="1050" b="1" i="1" dirty="0" smtClean="0">
                <a:solidFill>
                  <a:srgbClr val="164194"/>
                </a:solidFill>
                <a:latin typeface="Arial" panose="020B0604020202020204" pitchFamily="34" charset="0"/>
                <a:cs typeface="Arial" panose="020B0604020202020204" pitchFamily="34" charset="0"/>
              </a:rPr>
              <a:t>www.mobilityweek.eu</a:t>
            </a:r>
            <a:endParaRPr lang="en-GB" sz="1050" b="1" i="1" dirty="0">
              <a:solidFill>
                <a:srgbClr val="164194"/>
              </a:solidFill>
              <a:latin typeface="Arial" panose="020B0604020202020204" pitchFamily="34" charset="0"/>
              <a:cs typeface="Arial" panose="020B0604020202020204" pitchFamily="34" charset="0"/>
            </a:endParaRPr>
          </a:p>
        </p:txBody>
      </p:sp>
      <p:sp>
        <p:nvSpPr>
          <p:cNvPr id="24" name="TextBox 23"/>
          <p:cNvSpPr txBox="1"/>
          <p:nvPr/>
        </p:nvSpPr>
        <p:spPr>
          <a:xfrm>
            <a:off x="5023711" y="542785"/>
            <a:ext cx="3888541" cy="3046988"/>
          </a:xfrm>
          <a:prstGeom prst="rect">
            <a:avLst/>
          </a:prstGeom>
          <a:noFill/>
        </p:spPr>
        <p:txBody>
          <a:bodyPr wrap="square" rtlCol="0">
            <a:spAutoFit/>
          </a:bodyPr>
          <a:lstStyle/>
          <a:p>
            <a:pPr algn="r"/>
            <a:r>
              <a:rPr lang="en-US" sz="3200" b="1" dirty="0">
                <a:solidFill>
                  <a:srgbClr val="164194"/>
                </a:solidFill>
                <a:latin typeface="Arial" panose="020B0604020202020204" pitchFamily="34" charset="0"/>
                <a:cs typeface="Arial" panose="020B0604020202020204" pitchFamily="34" charset="0"/>
              </a:rPr>
              <a:t>How can this year’s theme “Smart mobility. Strong economy” be translated into EMW activities?</a:t>
            </a:r>
            <a:endParaRPr lang="en-US" sz="2800" b="1" dirty="0">
              <a:solidFill>
                <a:srgbClr val="164194"/>
              </a:solidFill>
              <a:latin typeface="Arial" panose="020B0604020202020204" pitchFamily="34" charset="0"/>
              <a:cs typeface="Arial" panose="020B0604020202020204" pitchFamily="34" charset="0"/>
            </a:endParaRPr>
          </a:p>
        </p:txBody>
      </p:sp>
      <p:sp>
        <p:nvSpPr>
          <p:cNvPr id="25" name="TextBox 24"/>
          <p:cNvSpPr txBox="1"/>
          <p:nvPr/>
        </p:nvSpPr>
        <p:spPr>
          <a:xfrm>
            <a:off x="6992339" y="4898513"/>
            <a:ext cx="1907894" cy="400110"/>
          </a:xfrm>
          <a:prstGeom prst="rect">
            <a:avLst/>
          </a:prstGeom>
          <a:noFill/>
        </p:spPr>
        <p:txBody>
          <a:bodyPr wrap="none" rtlCol="0">
            <a:spAutoFit/>
          </a:bodyPr>
          <a:lstStyle/>
          <a:p>
            <a:pPr algn="r"/>
            <a:r>
              <a:rPr lang="en-US" sz="2000" dirty="0" smtClean="0">
                <a:solidFill>
                  <a:srgbClr val="164194"/>
                </a:solidFill>
                <a:latin typeface="Arial" panose="020B0604020202020204" pitchFamily="34" charset="0"/>
                <a:cs typeface="Arial" panose="020B0604020202020204" pitchFamily="34" charset="0"/>
              </a:rPr>
              <a:t>#</a:t>
            </a:r>
            <a:r>
              <a:rPr lang="en-US" sz="2000" b="1" dirty="0" smtClean="0">
                <a:solidFill>
                  <a:srgbClr val="164194"/>
                </a:solidFill>
                <a:latin typeface="Arial" panose="020B0604020202020204" pitchFamily="34" charset="0"/>
                <a:cs typeface="Arial" panose="020B0604020202020204" pitchFamily="34" charset="0"/>
              </a:rPr>
              <a:t>mobility</a:t>
            </a:r>
            <a:r>
              <a:rPr lang="en-US" sz="2000" dirty="0" smtClean="0">
                <a:solidFill>
                  <a:srgbClr val="164194"/>
                </a:solidFill>
                <a:latin typeface="Arial" panose="020B0604020202020204" pitchFamily="34" charset="0"/>
                <a:cs typeface="Arial" panose="020B0604020202020204" pitchFamily="34" charset="0"/>
              </a:rPr>
              <a:t>week</a:t>
            </a:r>
            <a:endParaRPr lang="en-US" sz="2000" dirty="0">
              <a:solidFill>
                <a:srgbClr val="164194"/>
              </a:solidFill>
              <a:latin typeface="Arial" panose="020B0604020202020204" pitchFamily="34" charset="0"/>
              <a:cs typeface="Arial" panose="020B0604020202020204" pitchFamily="34" charset="0"/>
            </a:endParaRPr>
          </a:p>
        </p:txBody>
      </p:sp>
      <p:pic>
        <p:nvPicPr>
          <p:cNvPr id="26" name="Picture 2" descr="http://vignette1.wikia.nocookie.net/dusktilldawn/images/1/1a/Twitter_logo.png/revision/latest?cb=2014050721083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44739" y="4982665"/>
            <a:ext cx="350947" cy="284969"/>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TextBox 26"/>
          <p:cNvSpPr txBox="1"/>
          <p:nvPr/>
        </p:nvSpPr>
        <p:spPr>
          <a:xfrm>
            <a:off x="6829027" y="4480670"/>
            <a:ext cx="2031197" cy="338554"/>
          </a:xfrm>
          <a:prstGeom prst="rect">
            <a:avLst/>
          </a:prstGeom>
          <a:noFill/>
        </p:spPr>
        <p:txBody>
          <a:bodyPr wrap="none" rtlCol="0">
            <a:spAutoFit/>
          </a:bodyPr>
          <a:lstStyle/>
          <a:p>
            <a:pPr algn="r"/>
            <a:r>
              <a:rPr lang="en-US" sz="1600" dirty="0" smtClean="0">
                <a:solidFill>
                  <a:srgbClr val="575756"/>
                </a:solidFill>
                <a:latin typeface="Arial" panose="020B0604020202020204" pitchFamily="34" charset="0"/>
                <a:cs typeface="Arial" panose="020B0604020202020204" pitchFamily="34" charset="0"/>
              </a:rPr>
              <a:t>27 April 2016, Minsk</a:t>
            </a:r>
            <a:endParaRPr lang="en-US" sz="1600" dirty="0">
              <a:solidFill>
                <a:srgbClr val="575756"/>
              </a:solidFill>
              <a:latin typeface="Arial" panose="020B0604020202020204" pitchFamily="34" charset="0"/>
              <a:cs typeface="Arial" panose="020B0604020202020204" pitchFamily="34" charset="0"/>
            </a:endParaRPr>
          </a:p>
        </p:txBody>
      </p:sp>
      <p:sp>
        <p:nvSpPr>
          <p:cNvPr id="28" name="TextBox 27"/>
          <p:cNvSpPr txBox="1"/>
          <p:nvPr/>
        </p:nvSpPr>
        <p:spPr>
          <a:xfrm>
            <a:off x="3484545" y="3742217"/>
            <a:ext cx="5380191" cy="707886"/>
          </a:xfrm>
          <a:prstGeom prst="rect">
            <a:avLst/>
          </a:prstGeom>
          <a:noFill/>
        </p:spPr>
        <p:txBody>
          <a:bodyPr wrap="none" rtlCol="0">
            <a:spAutoFit/>
          </a:bodyPr>
          <a:lstStyle/>
          <a:p>
            <a:pPr algn="r"/>
            <a:r>
              <a:rPr lang="en-US" sz="2000" b="1" dirty="0">
                <a:solidFill>
                  <a:srgbClr val="575756"/>
                </a:solidFill>
                <a:latin typeface="Arial" panose="020B0604020202020204" pitchFamily="34" charset="0"/>
                <a:cs typeface="Arial" panose="020B0604020202020204" pitchFamily="34" charset="0"/>
              </a:rPr>
              <a:t>Chair: Jerome </a:t>
            </a:r>
            <a:r>
              <a:rPr lang="en-US" sz="2000" b="1" dirty="0" smtClean="0">
                <a:solidFill>
                  <a:srgbClr val="575756"/>
                </a:solidFill>
                <a:latin typeface="Arial" panose="020B0604020202020204" pitchFamily="34" charset="0"/>
                <a:cs typeface="Arial" panose="020B0604020202020204" pitchFamily="34" charset="0"/>
              </a:rPr>
              <a:t>Simpson with </a:t>
            </a:r>
            <a:r>
              <a:rPr lang="en-US" sz="2000" b="1" dirty="0" err="1" smtClean="0">
                <a:solidFill>
                  <a:srgbClr val="575756"/>
                </a:solidFill>
                <a:latin typeface="Arial" panose="020B0604020202020204" pitchFamily="34" charset="0"/>
                <a:cs typeface="Arial" panose="020B0604020202020204" pitchFamily="34" charset="0"/>
              </a:rPr>
              <a:t>Igar</a:t>
            </a:r>
            <a:r>
              <a:rPr lang="en-US" sz="2000" b="1" dirty="0" smtClean="0">
                <a:solidFill>
                  <a:srgbClr val="575756"/>
                </a:solidFill>
                <a:latin typeface="Arial" panose="020B0604020202020204" pitchFamily="34" charset="0"/>
                <a:cs typeface="Arial" panose="020B0604020202020204" pitchFamily="34" charset="0"/>
              </a:rPr>
              <a:t> </a:t>
            </a:r>
            <a:r>
              <a:rPr lang="en-US" sz="2000" b="1" dirty="0" err="1" smtClean="0">
                <a:solidFill>
                  <a:srgbClr val="575756"/>
                </a:solidFill>
                <a:latin typeface="Arial" panose="020B0604020202020204" pitchFamily="34" charset="0"/>
                <a:cs typeface="Arial" panose="020B0604020202020204" pitchFamily="34" charset="0"/>
              </a:rPr>
              <a:t>Tchoulba</a:t>
            </a:r>
            <a:endParaRPr lang="en-US" sz="2000" b="1" dirty="0">
              <a:solidFill>
                <a:srgbClr val="575756"/>
              </a:solidFill>
              <a:latin typeface="Arial" panose="020B0604020202020204" pitchFamily="34" charset="0"/>
              <a:cs typeface="Arial" panose="020B0604020202020204" pitchFamily="34" charset="0"/>
            </a:endParaRPr>
          </a:p>
          <a:p>
            <a:pPr algn="r"/>
            <a:r>
              <a:rPr lang="en-US" sz="2000" dirty="0" smtClean="0">
                <a:solidFill>
                  <a:srgbClr val="575756"/>
                </a:solidFill>
                <a:latin typeface="Arial" panose="020B0604020202020204" pitchFamily="34" charset="0"/>
                <a:cs typeface="Arial" panose="020B0604020202020204" pitchFamily="34" charset="0"/>
              </a:rPr>
              <a:t>Senior Expert, Smart Cities and Mobility, REC</a:t>
            </a:r>
            <a:endParaRPr lang="en-US" sz="2000" dirty="0">
              <a:solidFill>
                <a:srgbClr val="575756"/>
              </a:solidFill>
              <a:latin typeface="Arial" panose="020B0604020202020204" pitchFamily="34" charset="0"/>
              <a:cs typeface="Arial" panose="020B0604020202020204" pitchFamily="34" charset="0"/>
            </a:endParaRPr>
          </a:p>
        </p:txBody>
      </p:sp>
      <p:sp>
        <p:nvSpPr>
          <p:cNvPr id="29" name="TextBox 28"/>
          <p:cNvSpPr txBox="1"/>
          <p:nvPr/>
        </p:nvSpPr>
        <p:spPr>
          <a:xfrm>
            <a:off x="452556" y="168813"/>
            <a:ext cx="3039294" cy="307777"/>
          </a:xfrm>
          <a:prstGeom prst="rect">
            <a:avLst/>
          </a:prstGeom>
          <a:noFill/>
        </p:spPr>
        <p:txBody>
          <a:bodyPr wrap="none" lIns="0" tIns="0" rIns="0" bIns="0" rtlCol="0">
            <a:spAutoFit/>
          </a:bodyPr>
          <a:lstStyle/>
          <a:p>
            <a:r>
              <a:rPr lang="en-GB" sz="2000" spc="-150" dirty="0" smtClean="0">
                <a:solidFill>
                  <a:srgbClr val="164194"/>
                </a:solidFill>
                <a:latin typeface="Arial" panose="020B0604020202020204" pitchFamily="34" charset="0"/>
                <a:cs typeface="Arial" panose="020B0604020202020204" pitchFamily="34" charset="0"/>
              </a:rPr>
              <a:t>EUROPEAN</a:t>
            </a:r>
            <a:r>
              <a:rPr lang="en-GB" sz="2000" b="1" spc="-150" dirty="0" smtClean="0">
                <a:solidFill>
                  <a:srgbClr val="164194"/>
                </a:solidFill>
                <a:latin typeface="Arial" panose="020B0604020202020204" pitchFamily="34" charset="0"/>
                <a:cs typeface="Arial" panose="020B0604020202020204" pitchFamily="34" charset="0"/>
              </a:rPr>
              <a:t>MOBILITY</a:t>
            </a:r>
            <a:r>
              <a:rPr lang="en-GB" sz="2000" spc="-150" dirty="0" smtClean="0">
                <a:solidFill>
                  <a:srgbClr val="164194"/>
                </a:solidFill>
                <a:latin typeface="Arial" panose="020B0604020202020204" pitchFamily="34" charset="0"/>
                <a:cs typeface="Arial" panose="020B0604020202020204" pitchFamily="34" charset="0"/>
              </a:rPr>
              <a:t>WEEK</a:t>
            </a:r>
            <a:endParaRPr lang="en-GB" sz="2000" spc="-150" dirty="0">
              <a:solidFill>
                <a:srgbClr val="164194"/>
              </a:solidFill>
              <a:latin typeface="Arial" panose="020B0604020202020204" pitchFamily="34" charset="0"/>
              <a:cs typeface="Arial" panose="020B0604020202020204" pitchFamily="34" charset="0"/>
            </a:endParaRPr>
          </a:p>
        </p:txBody>
      </p:sp>
      <p:sp>
        <p:nvSpPr>
          <p:cNvPr id="36" name="TextBox 35"/>
          <p:cNvSpPr txBox="1"/>
          <p:nvPr/>
        </p:nvSpPr>
        <p:spPr>
          <a:xfrm>
            <a:off x="435823" y="404580"/>
            <a:ext cx="1383392" cy="184666"/>
          </a:xfrm>
          <a:prstGeom prst="rect">
            <a:avLst/>
          </a:prstGeom>
          <a:noFill/>
        </p:spPr>
        <p:txBody>
          <a:bodyPr wrap="none" lIns="0" tIns="0" rIns="0" bIns="0" rtlCol="0">
            <a:spAutoFit/>
          </a:bodyPr>
          <a:lstStyle/>
          <a:p>
            <a:r>
              <a:rPr lang="en-GB" sz="1200" dirty="0" smtClean="0">
                <a:solidFill>
                  <a:srgbClr val="164194"/>
                </a:solidFill>
                <a:latin typeface="Arial" panose="020B0604020202020204" pitchFamily="34" charset="0"/>
                <a:cs typeface="Arial" panose="020B0604020202020204" pitchFamily="34" charset="0"/>
              </a:rPr>
              <a:t>16-22 SEPTEMBER</a:t>
            </a:r>
            <a:endParaRPr lang="en-GB" sz="1200" dirty="0">
              <a:solidFill>
                <a:srgbClr val="164194"/>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03381" y="5846324"/>
            <a:ext cx="909446" cy="836690"/>
          </a:xfrm>
          <a:prstGeom prst="rect">
            <a:avLst/>
          </a:prstGeom>
        </p:spPr>
      </p:pic>
      <p:pic>
        <p:nvPicPr>
          <p:cNvPr id="17" name="Picture 4" descr="M:\Projects Mobility Forum\EMW\2015-2017\3 - Support to EMW Activities\Communication Toolkit\2016 Communication Toolkit\# EMW_illustrations\03-People\02-CargoBiker_red.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flipH="1">
            <a:off x="403381" y="3748990"/>
            <a:ext cx="2362957" cy="134250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3616930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449" y="5661310"/>
            <a:ext cx="1989647" cy="253916"/>
          </a:xfrm>
          <a:prstGeom prst="rect">
            <a:avLst/>
          </a:prstGeom>
          <a:noFill/>
        </p:spPr>
        <p:txBody>
          <a:bodyPr wrap="none" rtlCol="0">
            <a:spAutoFit/>
          </a:bodyPr>
          <a:lstStyle/>
          <a:p>
            <a:r>
              <a:rPr lang="en-US" sz="1050" dirty="0" smtClean="0">
                <a:solidFill>
                  <a:srgbClr val="575756"/>
                </a:solidFill>
                <a:latin typeface="Arial" panose="020B0604020202020204" pitchFamily="34" charset="0"/>
                <a:cs typeface="Arial" panose="020B0604020202020204" pitchFamily="34" charset="0"/>
              </a:rPr>
              <a:t>#</a:t>
            </a:r>
            <a:r>
              <a:rPr lang="en-US" sz="1050" b="1" dirty="0" smtClean="0">
                <a:solidFill>
                  <a:srgbClr val="575756"/>
                </a:solidFill>
                <a:latin typeface="Arial" panose="020B0604020202020204" pitchFamily="34" charset="0"/>
                <a:cs typeface="Arial" panose="020B0604020202020204" pitchFamily="34" charset="0"/>
              </a:rPr>
              <a:t>mobility</a:t>
            </a:r>
            <a:r>
              <a:rPr lang="en-US" sz="1050" dirty="0" smtClean="0">
                <a:solidFill>
                  <a:srgbClr val="575756"/>
                </a:solidFill>
                <a:latin typeface="Arial" panose="020B0604020202020204" pitchFamily="34" charset="0"/>
                <a:cs typeface="Arial" panose="020B0604020202020204" pitchFamily="34" charset="0"/>
              </a:rPr>
              <a:t>week #</a:t>
            </a:r>
            <a:r>
              <a:rPr lang="en-US" sz="1050" b="1" dirty="0" err="1" smtClean="0">
                <a:solidFill>
                  <a:srgbClr val="575756"/>
                </a:solidFill>
                <a:latin typeface="Arial" panose="020B0604020202020204" pitchFamily="34" charset="0"/>
                <a:cs typeface="Arial" panose="020B0604020202020204" pitchFamily="34" charset="0"/>
              </a:rPr>
              <a:t>local</a:t>
            </a:r>
            <a:r>
              <a:rPr lang="en-US" sz="1050" dirty="0" err="1" smtClean="0">
                <a:solidFill>
                  <a:srgbClr val="575756"/>
                </a:solidFill>
                <a:latin typeface="Arial" panose="020B0604020202020204" pitchFamily="34" charset="0"/>
                <a:cs typeface="Arial" panose="020B0604020202020204" pitchFamily="34" charset="0"/>
              </a:rPr>
              <a:t>hashtag</a:t>
            </a:r>
            <a:endParaRPr lang="en-US" sz="1050" dirty="0">
              <a:solidFill>
                <a:srgbClr val="575756"/>
              </a:solidFill>
              <a:latin typeface="Arial" panose="020B0604020202020204" pitchFamily="34" charset="0"/>
              <a:cs typeface="Arial" panose="020B0604020202020204" pitchFamily="34" charset="0"/>
            </a:endParaRPr>
          </a:p>
        </p:txBody>
      </p:sp>
      <p:pic>
        <p:nvPicPr>
          <p:cNvPr id="6" name="Picture 2" descr="http://vignette1.wikia.nocookie.net/dusktilldawn/images/1/1a/Twitter_logo.png/revision/latest?cb=2014050721083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04441"/>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384848" y="5229250"/>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sp>
        <p:nvSpPr>
          <p:cNvPr id="12" name="TextBox 11"/>
          <p:cNvSpPr txBox="1"/>
          <p:nvPr/>
        </p:nvSpPr>
        <p:spPr>
          <a:xfrm>
            <a:off x="403381" y="5452974"/>
            <a:ext cx="1609736" cy="253916"/>
          </a:xfrm>
          <a:prstGeom prst="rect">
            <a:avLst/>
          </a:prstGeom>
          <a:noFill/>
        </p:spPr>
        <p:txBody>
          <a:bodyPr wrap="none" rtlCol="0">
            <a:spAutoFit/>
          </a:bodyPr>
          <a:lstStyle/>
          <a:p>
            <a:r>
              <a:rPr lang="en-GB" sz="1050" b="1" i="1" dirty="0" smtClean="0">
                <a:solidFill>
                  <a:srgbClr val="164194"/>
                </a:solidFill>
                <a:latin typeface="Arial" panose="020B0604020202020204" pitchFamily="34" charset="0"/>
                <a:cs typeface="Arial" panose="020B0604020202020204" pitchFamily="34" charset="0"/>
              </a:rPr>
              <a:t>www.mobilityweek.eu</a:t>
            </a:r>
            <a:endParaRPr lang="en-GB" sz="1050" b="1" i="1" dirty="0">
              <a:solidFill>
                <a:srgbClr val="164194"/>
              </a:solidFill>
              <a:latin typeface="Arial" panose="020B0604020202020204" pitchFamily="34" charset="0"/>
              <a:cs typeface="Arial" panose="020B0604020202020204" pitchFamily="34" charset="0"/>
            </a:endParaRPr>
          </a:p>
        </p:txBody>
      </p:sp>
      <p:sp>
        <p:nvSpPr>
          <p:cNvPr id="13" name="TextBox 12"/>
          <p:cNvSpPr txBox="1"/>
          <p:nvPr/>
        </p:nvSpPr>
        <p:spPr>
          <a:xfrm>
            <a:off x="452556" y="168813"/>
            <a:ext cx="3039294" cy="307777"/>
          </a:xfrm>
          <a:prstGeom prst="rect">
            <a:avLst/>
          </a:prstGeom>
          <a:noFill/>
        </p:spPr>
        <p:txBody>
          <a:bodyPr wrap="none" lIns="0" tIns="0" rIns="0" bIns="0" rtlCol="0">
            <a:spAutoFit/>
          </a:bodyPr>
          <a:lstStyle/>
          <a:p>
            <a:r>
              <a:rPr lang="en-GB" sz="2000" spc="-150" dirty="0" smtClean="0">
                <a:solidFill>
                  <a:srgbClr val="164194"/>
                </a:solidFill>
                <a:latin typeface="Arial" panose="020B0604020202020204" pitchFamily="34" charset="0"/>
                <a:cs typeface="Arial" panose="020B0604020202020204" pitchFamily="34" charset="0"/>
              </a:rPr>
              <a:t>EUROPEAN</a:t>
            </a:r>
            <a:r>
              <a:rPr lang="en-GB" sz="2000" b="1" spc="-150" dirty="0" smtClean="0">
                <a:solidFill>
                  <a:srgbClr val="164194"/>
                </a:solidFill>
                <a:latin typeface="Arial" panose="020B0604020202020204" pitchFamily="34" charset="0"/>
                <a:cs typeface="Arial" panose="020B0604020202020204" pitchFamily="34" charset="0"/>
              </a:rPr>
              <a:t>MOBILITY</a:t>
            </a:r>
            <a:r>
              <a:rPr lang="en-GB" sz="2000" spc="-150" dirty="0" smtClean="0">
                <a:solidFill>
                  <a:srgbClr val="164194"/>
                </a:solidFill>
                <a:latin typeface="Arial" panose="020B0604020202020204" pitchFamily="34" charset="0"/>
                <a:cs typeface="Arial" panose="020B0604020202020204" pitchFamily="34" charset="0"/>
              </a:rPr>
              <a:t>WEEK</a:t>
            </a:r>
            <a:endParaRPr lang="en-GB" sz="2000" spc="-150" dirty="0">
              <a:solidFill>
                <a:srgbClr val="164194"/>
              </a:solidFill>
              <a:latin typeface="Arial" panose="020B0604020202020204" pitchFamily="34" charset="0"/>
              <a:cs typeface="Arial" panose="020B0604020202020204" pitchFamily="34" charset="0"/>
            </a:endParaRPr>
          </a:p>
        </p:txBody>
      </p:sp>
      <p:sp>
        <p:nvSpPr>
          <p:cNvPr id="14" name="TextBox 13"/>
          <p:cNvSpPr txBox="1"/>
          <p:nvPr/>
        </p:nvSpPr>
        <p:spPr>
          <a:xfrm>
            <a:off x="435823" y="404580"/>
            <a:ext cx="1383392" cy="184666"/>
          </a:xfrm>
          <a:prstGeom prst="rect">
            <a:avLst/>
          </a:prstGeom>
          <a:noFill/>
        </p:spPr>
        <p:txBody>
          <a:bodyPr wrap="none" lIns="0" tIns="0" rIns="0" bIns="0" rtlCol="0">
            <a:spAutoFit/>
          </a:bodyPr>
          <a:lstStyle/>
          <a:p>
            <a:r>
              <a:rPr lang="en-GB" sz="1200" dirty="0" smtClean="0">
                <a:solidFill>
                  <a:srgbClr val="164194"/>
                </a:solidFill>
                <a:latin typeface="Arial" panose="020B0604020202020204" pitchFamily="34" charset="0"/>
                <a:cs typeface="Arial" panose="020B0604020202020204" pitchFamily="34" charset="0"/>
              </a:rPr>
              <a:t>16-22 SEPTEMBER</a:t>
            </a:r>
            <a:endParaRPr lang="en-GB" sz="1200" dirty="0">
              <a:solidFill>
                <a:srgbClr val="164194"/>
              </a:solidFill>
              <a:latin typeface="Arial" panose="020B0604020202020204" pitchFamily="34" charset="0"/>
              <a:cs typeface="Arial" panose="020B0604020202020204" pitchFamily="34" charset="0"/>
            </a:endParaRPr>
          </a:p>
        </p:txBody>
      </p:sp>
      <p:sp>
        <p:nvSpPr>
          <p:cNvPr id="15" name="Text Placeholder 2"/>
          <p:cNvSpPr>
            <a:spLocks noGrp="1"/>
          </p:cNvSpPr>
          <p:nvPr>
            <p:ph type="body" sz="quarter" idx="11"/>
          </p:nvPr>
        </p:nvSpPr>
        <p:spPr>
          <a:xfrm>
            <a:off x="384849" y="1232244"/>
            <a:ext cx="5195292" cy="3826555"/>
          </a:xfrm>
        </p:spPr>
        <p:txBody>
          <a:bodyPr/>
          <a:lstStyle/>
          <a:p>
            <a:pPr marL="0" indent="0">
              <a:buNone/>
            </a:pPr>
            <a:r>
              <a:rPr lang="en-US" sz="2000" b="1" dirty="0" smtClean="0"/>
              <a:t>GETTING YOUR CAMPAIGN STARTED…</a:t>
            </a:r>
            <a:endParaRPr lang="en-US" sz="2000" b="1" dirty="0"/>
          </a:p>
          <a:p>
            <a:pPr lvl="1"/>
            <a:r>
              <a:rPr lang="en-US" sz="2000" dirty="0" smtClean="0">
                <a:latin typeface="Arial" panose="020B0604020202020204" pitchFamily="34" charset="0"/>
                <a:cs typeface="Arial" panose="020B0604020202020204" pitchFamily="34" charset="0"/>
              </a:rPr>
              <a:t>Choose an economic hook</a:t>
            </a:r>
          </a:p>
          <a:p>
            <a:pPr lvl="1"/>
            <a:r>
              <a:rPr lang="en-US" sz="2000" dirty="0" smtClean="0">
                <a:latin typeface="Arial" panose="020B0604020202020204" pitchFamily="34" charset="0"/>
                <a:cs typeface="Arial" panose="020B0604020202020204" pitchFamily="34" charset="0"/>
              </a:rPr>
              <a:t>Consider more vulnerable members of society</a:t>
            </a:r>
          </a:p>
          <a:p>
            <a:pPr lvl="1"/>
            <a:r>
              <a:rPr lang="en-US" sz="2000" dirty="0" smtClean="0">
                <a:latin typeface="Arial" panose="020B0604020202020204" pitchFamily="34" charset="0"/>
                <a:cs typeface="Arial" panose="020B0604020202020204" pitchFamily="34" charset="0"/>
              </a:rPr>
              <a:t>Define SMART objectives</a:t>
            </a:r>
          </a:p>
          <a:p>
            <a:pPr lvl="1"/>
            <a:r>
              <a:rPr lang="en-US" sz="2000" dirty="0" smtClean="0">
                <a:latin typeface="Arial" panose="020B0604020202020204" pitchFamily="34" charset="0"/>
                <a:cs typeface="Arial" panose="020B0604020202020204" pitchFamily="34" charset="0"/>
              </a:rPr>
              <a:t>Secure political support</a:t>
            </a:r>
          </a:p>
          <a:p>
            <a:pPr lvl="1"/>
            <a:r>
              <a:rPr lang="en-US" sz="2000" dirty="0" smtClean="0">
                <a:latin typeface="Arial" panose="020B0604020202020204" pitchFamily="34" charset="0"/>
                <a:cs typeface="Arial" panose="020B0604020202020204" pitchFamily="34" charset="0"/>
              </a:rPr>
              <a:t>Don’t be too negative (demonstrate alternatives)</a:t>
            </a:r>
          </a:p>
          <a:p>
            <a:pPr lvl="1"/>
            <a:r>
              <a:rPr lang="en-US" sz="2000" dirty="0" smtClean="0">
                <a:latin typeface="Arial" panose="020B0604020202020204" pitchFamily="34" charset="0"/>
                <a:cs typeface="Arial" panose="020B0604020202020204" pitchFamily="34" charset="0"/>
              </a:rPr>
              <a:t>Gather evidence</a:t>
            </a:r>
          </a:p>
          <a:p>
            <a:pPr lvl="1"/>
            <a:r>
              <a:rPr lang="en-US" sz="2000" dirty="0" smtClean="0">
                <a:latin typeface="Arial" panose="020B0604020202020204" pitchFamily="34" charset="0"/>
                <a:cs typeface="Arial" panose="020B0604020202020204" pitchFamily="34" charset="0"/>
              </a:rPr>
              <a:t>Build on existing partnerships and initiatives</a:t>
            </a:r>
          </a:p>
          <a:p>
            <a:pPr lvl="1"/>
            <a:endParaRPr lang="en-US" sz="3400" dirty="0">
              <a:latin typeface="Arial" panose="020B0604020202020204" pitchFamily="34" charset="0"/>
              <a:cs typeface="Arial" panose="020B0604020202020204" pitchFamily="34" charset="0"/>
            </a:endParaRPr>
          </a:p>
          <a:p>
            <a:pPr marL="457200" lvl="1" indent="0">
              <a:buNone/>
            </a:pPr>
            <a:endParaRPr lang="en-US" sz="2000" dirty="0">
              <a:latin typeface="Arial" panose="020B0604020202020204" pitchFamily="34" charset="0"/>
              <a:cs typeface="Arial" panose="020B0604020202020204" pitchFamily="34" charset="0"/>
            </a:endParaRPr>
          </a:p>
          <a:p>
            <a:endParaRPr lang="en-US" sz="1800" dirty="0"/>
          </a:p>
        </p:txBody>
      </p:sp>
      <p:pic>
        <p:nvPicPr>
          <p:cNvPr id="19" name="Picture 1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
        <p:nvSpPr>
          <p:cNvPr id="16" name="TextBox 15"/>
          <p:cNvSpPr txBox="1"/>
          <p:nvPr/>
        </p:nvSpPr>
        <p:spPr>
          <a:xfrm>
            <a:off x="364779" y="789004"/>
            <a:ext cx="4927600" cy="400110"/>
          </a:xfrm>
          <a:prstGeom prst="rect">
            <a:avLst/>
          </a:prstGeom>
          <a:noFill/>
        </p:spPr>
        <p:txBody>
          <a:bodyPr wrap="square" rtlCol="0">
            <a:spAutoFit/>
          </a:bodyPr>
          <a:lstStyle/>
          <a:p>
            <a:pPr algn="ctr">
              <a:buNone/>
            </a:pPr>
            <a:r>
              <a:rPr lang="en-GB" sz="2000" b="1" dirty="0" smtClean="0">
                <a:solidFill>
                  <a:srgbClr val="000099"/>
                </a:solidFill>
                <a:latin typeface="Arial" panose="020B0604020202020204" pitchFamily="34" charset="0"/>
                <a:cs typeface="Arial" panose="020B0604020202020204" pitchFamily="34" charset="0"/>
              </a:rPr>
              <a:t>2016: </a:t>
            </a:r>
            <a:r>
              <a:rPr lang="en-GB" sz="2000" b="1" dirty="0" smtClean="0">
                <a:solidFill>
                  <a:srgbClr val="E57912"/>
                </a:solidFill>
                <a:latin typeface="Arial" panose="020B0604020202020204" pitchFamily="34" charset="0"/>
                <a:cs typeface="Arial" panose="020B0604020202020204" pitchFamily="34" charset="0"/>
              </a:rPr>
              <a:t>Smart mobility. Strong economy.</a:t>
            </a:r>
            <a:endParaRPr lang="en-GB" sz="2000" b="1" dirty="0">
              <a:solidFill>
                <a:srgbClr val="5DBBE8"/>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596874" y="196788"/>
            <a:ext cx="3260569" cy="244287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596874" y="2725549"/>
            <a:ext cx="3260569" cy="2430267"/>
          </a:xfrm>
          <a:prstGeom prst="rect">
            <a:avLst/>
          </a:prstGeom>
        </p:spPr>
      </p:pic>
    </p:spTree>
    <p:extLst>
      <p:ext uri="{BB962C8B-B14F-4D97-AF65-F5344CB8AC3E}">
        <p14:creationId xmlns:p14="http://schemas.microsoft.com/office/powerpoint/2010/main" xmlns="" val="40040706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449" y="5661310"/>
            <a:ext cx="1989647" cy="253916"/>
          </a:xfrm>
          <a:prstGeom prst="rect">
            <a:avLst/>
          </a:prstGeom>
          <a:noFill/>
        </p:spPr>
        <p:txBody>
          <a:bodyPr wrap="none" rtlCol="0">
            <a:spAutoFit/>
          </a:bodyPr>
          <a:lstStyle/>
          <a:p>
            <a:r>
              <a:rPr lang="en-US" sz="1050" dirty="0" smtClean="0">
                <a:solidFill>
                  <a:srgbClr val="575756"/>
                </a:solidFill>
                <a:latin typeface="Arial" panose="020B0604020202020204" pitchFamily="34" charset="0"/>
                <a:cs typeface="Arial" panose="020B0604020202020204" pitchFamily="34" charset="0"/>
              </a:rPr>
              <a:t>#</a:t>
            </a:r>
            <a:r>
              <a:rPr lang="en-US" sz="1050" b="1" dirty="0" smtClean="0">
                <a:solidFill>
                  <a:srgbClr val="575756"/>
                </a:solidFill>
                <a:latin typeface="Arial" panose="020B0604020202020204" pitchFamily="34" charset="0"/>
                <a:cs typeface="Arial" panose="020B0604020202020204" pitchFamily="34" charset="0"/>
              </a:rPr>
              <a:t>mobility</a:t>
            </a:r>
            <a:r>
              <a:rPr lang="en-US" sz="1050" dirty="0" smtClean="0">
                <a:solidFill>
                  <a:srgbClr val="575756"/>
                </a:solidFill>
                <a:latin typeface="Arial" panose="020B0604020202020204" pitchFamily="34" charset="0"/>
                <a:cs typeface="Arial" panose="020B0604020202020204" pitchFamily="34" charset="0"/>
              </a:rPr>
              <a:t>week #</a:t>
            </a:r>
            <a:r>
              <a:rPr lang="en-US" sz="1050" b="1" dirty="0" err="1" smtClean="0">
                <a:solidFill>
                  <a:srgbClr val="575756"/>
                </a:solidFill>
                <a:latin typeface="Arial" panose="020B0604020202020204" pitchFamily="34" charset="0"/>
                <a:cs typeface="Arial" panose="020B0604020202020204" pitchFamily="34" charset="0"/>
              </a:rPr>
              <a:t>local</a:t>
            </a:r>
            <a:r>
              <a:rPr lang="en-US" sz="1050" dirty="0" err="1" smtClean="0">
                <a:solidFill>
                  <a:srgbClr val="575756"/>
                </a:solidFill>
                <a:latin typeface="Arial" panose="020B0604020202020204" pitchFamily="34" charset="0"/>
                <a:cs typeface="Arial" panose="020B0604020202020204" pitchFamily="34" charset="0"/>
              </a:rPr>
              <a:t>hashtag</a:t>
            </a:r>
            <a:endParaRPr lang="en-US" sz="1050" dirty="0">
              <a:solidFill>
                <a:srgbClr val="575756"/>
              </a:solidFill>
              <a:latin typeface="Arial" panose="020B0604020202020204" pitchFamily="34" charset="0"/>
              <a:cs typeface="Arial" panose="020B0604020202020204" pitchFamily="34" charset="0"/>
            </a:endParaRPr>
          </a:p>
        </p:txBody>
      </p:sp>
      <p:pic>
        <p:nvPicPr>
          <p:cNvPr id="6" name="Picture 2" descr="http://vignette1.wikia.nocookie.net/dusktilldawn/images/1/1a/Twitter_logo.png/revision/latest?cb=2014050721083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04441"/>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384848" y="5229250"/>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sp>
        <p:nvSpPr>
          <p:cNvPr id="12" name="TextBox 11"/>
          <p:cNvSpPr txBox="1"/>
          <p:nvPr/>
        </p:nvSpPr>
        <p:spPr>
          <a:xfrm>
            <a:off x="403381" y="5452974"/>
            <a:ext cx="1609736" cy="253916"/>
          </a:xfrm>
          <a:prstGeom prst="rect">
            <a:avLst/>
          </a:prstGeom>
          <a:noFill/>
        </p:spPr>
        <p:txBody>
          <a:bodyPr wrap="none" rtlCol="0">
            <a:spAutoFit/>
          </a:bodyPr>
          <a:lstStyle/>
          <a:p>
            <a:r>
              <a:rPr lang="en-GB" sz="1050" b="1" i="1" dirty="0" smtClean="0">
                <a:solidFill>
                  <a:srgbClr val="164194"/>
                </a:solidFill>
                <a:latin typeface="Arial" panose="020B0604020202020204" pitchFamily="34" charset="0"/>
                <a:cs typeface="Arial" panose="020B0604020202020204" pitchFamily="34" charset="0"/>
              </a:rPr>
              <a:t>www.mobilityweek.eu</a:t>
            </a:r>
            <a:endParaRPr lang="en-GB" sz="1050" b="1" i="1" dirty="0">
              <a:solidFill>
                <a:srgbClr val="164194"/>
              </a:solidFill>
              <a:latin typeface="Arial" panose="020B0604020202020204" pitchFamily="34" charset="0"/>
              <a:cs typeface="Arial" panose="020B0604020202020204" pitchFamily="34" charset="0"/>
            </a:endParaRPr>
          </a:p>
        </p:txBody>
      </p:sp>
      <p:sp>
        <p:nvSpPr>
          <p:cNvPr id="13" name="TextBox 12"/>
          <p:cNvSpPr txBox="1"/>
          <p:nvPr/>
        </p:nvSpPr>
        <p:spPr>
          <a:xfrm>
            <a:off x="452556" y="168813"/>
            <a:ext cx="3039294" cy="307777"/>
          </a:xfrm>
          <a:prstGeom prst="rect">
            <a:avLst/>
          </a:prstGeom>
          <a:noFill/>
        </p:spPr>
        <p:txBody>
          <a:bodyPr wrap="none" lIns="0" tIns="0" rIns="0" bIns="0" rtlCol="0">
            <a:spAutoFit/>
          </a:bodyPr>
          <a:lstStyle/>
          <a:p>
            <a:r>
              <a:rPr lang="en-GB" sz="2000" spc="-150" dirty="0" smtClean="0">
                <a:solidFill>
                  <a:srgbClr val="164194"/>
                </a:solidFill>
                <a:latin typeface="Arial" panose="020B0604020202020204" pitchFamily="34" charset="0"/>
                <a:cs typeface="Arial" panose="020B0604020202020204" pitchFamily="34" charset="0"/>
              </a:rPr>
              <a:t>EUROPEAN</a:t>
            </a:r>
            <a:r>
              <a:rPr lang="en-GB" sz="2000" b="1" spc="-150" dirty="0" smtClean="0">
                <a:solidFill>
                  <a:srgbClr val="164194"/>
                </a:solidFill>
                <a:latin typeface="Arial" panose="020B0604020202020204" pitchFamily="34" charset="0"/>
                <a:cs typeface="Arial" panose="020B0604020202020204" pitchFamily="34" charset="0"/>
              </a:rPr>
              <a:t>MOBILITY</a:t>
            </a:r>
            <a:r>
              <a:rPr lang="en-GB" sz="2000" spc="-150" dirty="0" smtClean="0">
                <a:solidFill>
                  <a:srgbClr val="164194"/>
                </a:solidFill>
                <a:latin typeface="Arial" panose="020B0604020202020204" pitchFamily="34" charset="0"/>
                <a:cs typeface="Arial" panose="020B0604020202020204" pitchFamily="34" charset="0"/>
              </a:rPr>
              <a:t>WEEK</a:t>
            </a:r>
            <a:endParaRPr lang="en-GB" sz="2000" spc="-150" dirty="0">
              <a:solidFill>
                <a:srgbClr val="164194"/>
              </a:solidFill>
              <a:latin typeface="Arial" panose="020B0604020202020204" pitchFamily="34" charset="0"/>
              <a:cs typeface="Arial" panose="020B0604020202020204" pitchFamily="34" charset="0"/>
            </a:endParaRPr>
          </a:p>
        </p:txBody>
      </p:sp>
      <p:sp>
        <p:nvSpPr>
          <p:cNvPr id="14" name="TextBox 13"/>
          <p:cNvSpPr txBox="1"/>
          <p:nvPr/>
        </p:nvSpPr>
        <p:spPr>
          <a:xfrm>
            <a:off x="435823" y="404580"/>
            <a:ext cx="1383392" cy="184666"/>
          </a:xfrm>
          <a:prstGeom prst="rect">
            <a:avLst/>
          </a:prstGeom>
          <a:noFill/>
        </p:spPr>
        <p:txBody>
          <a:bodyPr wrap="none" lIns="0" tIns="0" rIns="0" bIns="0" rtlCol="0">
            <a:spAutoFit/>
          </a:bodyPr>
          <a:lstStyle/>
          <a:p>
            <a:r>
              <a:rPr lang="en-GB" sz="1200" dirty="0" smtClean="0">
                <a:solidFill>
                  <a:srgbClr val="164194"/>
                </a:solidFill>
                <a:latin typeface="Arial" panose="020B0604020202020204" pitchFamily="34" charset="0"/>
                <a:cs typeface="Arial" panose="020B0604020202020204" pitchFamily="34" charset="0"/>
              </a:rPr>
              <a:t>16-22 SEPTEMBER</a:t>
            </a:r>
            <a:endParaRPr lang="en-GB" sz="1200" dirty="0">
              <a:solidFill>
                <a:srgbClr val="164194"/>
              </a:solidFill>
              <a:latin typeface="Arial" panose="020B0604020202020204" pitchFamily="34" charset="0"/>
              <a:cs typeface="Arial" panose="020B0604020202020204" pitchFamily="34" charset="0"/>
            </a:endParaRPr>
          </a:p>
        </p:txBody>
      </p:sp>
      <p:sp>
        <p:nvSpPr>
          <p:cNvPr id="15" name="Text Placeholder 2"/>
          <p:cNvSpPr>
            <a:spLocks noGrp="1"/>
          </p:cNvSpPr>
          <p:nvPr>
            <p:ph type="body" sz="quarter" idx="11"/>
          </p:nvPr>
        </p:nvSpPr>
        <p:spPr>
          <a:xfrm>
            <a:off x="216246" y="1151308"/>
            <a:ext cx="5617585" cy="3843256"/>
          </a:xfrm>
        </p:spPr>
        <p:txBody>
          <a:bodyPr/>
          <a:lstStyle/>
          <a:p>
            <a:pPr marL="0" indent="0">
              <a:buNone/>
            </a:pPr>
            <a:r>
              <a:rPr lang="en-US" sz="2000" b="1" dirty="0" smtClean="0"/>
              <a:t>ACTIVITY TIPS</a:t>
            </a:r>
            <a:endParaRPr lang="en-US" sz="2000" b="1" dirty="0"/>
          </a:p>
          <a:p>
            <a:pPr lvl="1"/>
            <a:r>
              <a:rPr lang="en-US" sz="2000" dirty="0" smtClean="0">
                <a:latin typeface="Arial" panose="020B0604020202020204" pitchFamily="34" charset="0"/>
                <a:cs typeface="Arial" panose="020B0604020202020204" pitchFamily="34" charset="0"/>
              </a:rPr>
              <a:t>Car-free day! Promote PT!</a:t>
            </a:r>
          </a:p>
          <a:p>
            <a:pPr lvl="1"/>
            <a:r>
              <a:rPr lang="en-US" sz="2000" dirty="0">
                <a:latin typeface="Arial" panose="020B0604020202020204" pitchFamily="34" charset="0"/>
                <a:cs typeface="Arial" panose="020B0604020202020204" pitchFamily="34" charset="0"/>
              </a:rPr>
              <a:t>Promote car-cost </a:t>
            </a:r>
            <a:r>
              <a:rPr lang="en-US" sz="2000" dirty="0" smtClean="0">
                <a:latin typeface="Arial" panose="020B0604020202020204" pitchFamily="34" charset="0"/>
                <a:cs typeface="Arial" panose="020B0604020202020204" pitchFamily="34" charset="0"/>
              </a:rPr>
              <a:t>calculators: </a:t>
            </a:r>
            <a:r>
              <a:rPr lang="en-US" sz="2000" dirty="0" smtClean="0">
                <a:latin typeface="Arial" panose="020B0604020202020204" pitchFamily="34" charset="0"/>
                <a:cs typeface="Arial" panose="020B0604020202020204" pitchFamily="34" charset="0"/>
                <a:hlinkClick r:id="rId4"/>
              </a:rPr>
              <a:t>UK</a:t>
            </a:r>
            <a:r>
              <a:rPr lang="en-US" sz="2000" dirty="0" smtClean="0">
                <a:latin typeface="Arial" panose="020B0604020202020204" pitchFamily="34" charset="0"/>
                <a:cs typeface="Arial" panose="020B0604020202020204" pitchFamily="34" charset="0"/>
              </a:rPr>
              <a:t> &amp; </a:t>
            </a:r>
            <a:r>
              <a:rPr lang="en-US" sz="2000" dirty="0" smtClean="0">
                <a:latin typeface="Arial" panose="020B0604020202020204" pitchFamily="34" charset="0"/>
                <a:cs typeface="Arial" panose="020B0604020202020204" pitchFamily="34" charset="0"/>
                <a:hlinkClick r:id="rId5"/>
              </a:rPr>
              <a:t>BE</a:t>
            </a:r>
            <a:endParaRPr lang="en-US" sz="2000" dirty="0">
              <a:latin typeface="Arial" panose="020B0604020202020204" pitchFamily="34" charset="0"/>
              <a:cs typeface="Arial" panose="020B0604020202020204" pitchFamily="34" charset="0"/>
            </a:endParaRPr>
          </a:p>
          <a:p>
            <a:pPr lvl="1"/>
            <a:r>
              <a:rPr lang="en-US" sz="2000" dirty="0" smtClean="0">
                <a:latin typeface="Arial" panose="020B0604020202020204" pitchFamily="34" charset="0"/>
                <a:cs typeface="Arial" panose="020B0604020202020204" pitchFamily="34" charset="0"/>
              </a:rPr>
              <a:t>Cooperate with local shops/restaurants</a:t>
            </a:r>
          </a:p>
          <a:p>
            <a:pPr lvl="1"/>
            <a:r>
              <a:rPr lang="en-US" sz="2000" dirty="0" smtClean="0">
                <a:latin typeface="Arial" panose="020B0604020202020204" pitchFamily="34" charset="0"/>
                <a:cs typeface="Arial" panose="020B0604020202020204" pitchFamily="34" charset="0"/>
              </a:rPr>
              <a:t>Information sessions/</a:t>
            </a:r>
            <a:r>
              <a:rPr lang="en-US" sz="2000" dirty="0" err="1" smtClean="0">
                <a:latin typeface="Arial" panose="020B0604020202020204" pitchFamily="34" charset="0"/>
                <a:cs typeface="Arial" panose="020B0604020202020204" pitchFamily="34" charset="0"/>
              </a:rPr>
              <a:t>Infopoints</a:t>
            </a:r>
            <a:endParaRPr lang="en-US" sz="2000" dirty="0" smtClean="0">
              <a:latin typeface="Arial" panose="020B0604020202020204" pitchFamily="34" charset="0"/>
              <a:cs typeface="Arial" panose="020B0604020202020204" pitchFamily="34" charset="0"/>
            </a:endParaRPr>
          </a:p>
          <a:p>
            <a:pPr lvl="1"/>
            <a:r>
              <a:rPr lang="en-US" sz="2000" dirty="0" smtClean="0">
                <a:latin typeface="Arial" panose="020B0604020202020204" pitchFamily="34" charset="0"/>
                <a:cs typeface="Arial" panose="020B0604020202020204" pitchFamily="34" charset="0"/>
              </a:rPr>
              <a:t>Competitions (households,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schools, companies, ‘hoods)</a:t>
            </a:r>
          </a:p>
          <a:p>
            <a:pPr lvl="1"/>
            <a:r>
              <a:rPr lang="en-US" sz="2000" dirty="0" smtClean="0">
                <a:latin typeface="Arial" panose="020B0604020202020204" pitchFamily="34" charset="0"/>
                <a:cs typeface="Arial" panose="020B0604020202020204" pitchFamily="34" charset="0"/>
              </a:rPr>
              <a:t>Reward smart and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sustainable </a:t>
            </a:r>
            <a:r>
              <a:rPr lang="en-US" sz="2000" dirty="0" err="1" smtClean="0">
                <a:latin typeface="Arial" panose="020B0604020202020204" pitchFamily="34" charset="0"/>
                <a:cs typeface="Arial" panose="020B0604020202020204" pitchFamily="34" charset="0"/>
              </a:rPr>
              <a:t>behaviour</a:t>
            </a:r>
            <a:endParaRPr lang="en-US" sz="2000" dirty="0" smtClean="0">
              <a:latin typeface="Arial" panose="020B0604020202020204" pitchFamily="34" charset="0"/>
              <a:cs typeface="Arial" panose="020B0604020202020204" pitchFamily="34" charset="0"/>
            </a:endParaRPr>
          </a:p>
          <a:p>
            <a:pPr lvl="1"/>
            <a:r>
              <a:rPr lang="en-US" sz="2000" dirty="0" smtClean="0">
                <a:latin typeface="Arial" panose="020B0604020202020204" pitchFamily="34" charset="0"/>
                <a:cs typeface="Arial" panose="020B0604020202020204" pitchFamily="34" charset="0"/>
              </a:rPr>
              <a:t>Alternative use of parking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space</a:t>
            </a:r>
          </a:p>
          <a:p>
            <a:pPr lvl="1"/>
            <a:endParaRPr lang="en-US" sz="3400" dirty="0">
              <a:latin typeface="Arial" panose="020B0604020202020204" pitchFamily="34" charset="0"/>
              <a:cs typeface="Arial" panose="020B0604020202020204" pitchFamily="34" charset="0"/>
            </a:endParaRPr>
          </a:p>
          <a:p>
            <a:pPr marL="457200" lvl="1" indent="0">
              <a:buNone/>
            </a:pPr>
            <a:endParaRPr lang="en-US" sz="2000" dirty="0">
              <a:latin typeface="Arial" panose="020B0604020202020204" pitchFamily="34" charset="0"/>
              <a:cs typeface="Arial" panose="020B0604020202020204" pitchFamily="34" charset="0"/>
            </a:endParaRPr>
          </a:p>
          <a:p>
            <a:endParaRPr lang="en-US" sz="1800" dirty="0"/>
          </a:p>
        </p:txBody>
      </p:sp>
      <p:pic>
        <p:nvPicPr>
          <p:cNvPr id="19" name="Picture 1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
        <p:nvSpPr>
          <p:cNvPr id="16" name="TextBox 15"/>
          <p:cNvSpPr txBox="1"/>
          <p:nvPr/>
        </p:nvSpPr>
        <p:spPr>
          <a:xfrm>
            <a:off x="384848" y="703661"/>
            <a:ext cx="4927600" cy="400110"/>
          </a:xfrm>
          <a:prstGeom prst="rect">
            <a:avLst/>
          </a:prstGeom>
          <a:noFill/>
        </p:spPr>
        <p:txBody>
          <a:bodyPr wrap="square" rtlCol="0">
            <a:spAutoFit/>
          </a:bodyPr>
          <a:lstStyle/>
          <a:p>
            <a:pPr algn="ctr">
              <a:buNone/>
            </a:pPr>
            <a:r>
              <a:rPr lang="en-GB" sz="2000" b="1" dirty="0" smtClean="0">
                <a:solidFill>
                  <a:srgbClr val="000099"/>
                </a:solidFill>
                <a:latin typeface="Arial" panose="020B0604020202020204" pitchFamily="34" charset="0"/>
                <a:cs typeface="Arial" panose="020B0604020202020204" pitchFamily="34" charset="0"/>
              </a:rPr>
              <a:t>2016: </a:t>
            </a:r>
            <a:r>
              <a:rPr lang="en-GB" sz="2000" b="1" dirty="0" smtClean="0">
                <a:solidFill>
                  <a:srgbClr val="E57912"/>
                </a:solidFill>
                <a:latin typeface="Arial" panose="020B0604020202020204" pitchFamily="34" charset="0"/>
                <a:cs typeface="Arial" panose="020B0604020202020204" pitchFamily="34" charset="0"/>
              </a:rPr>
              <a:t>Smart mobility. Strong economy.</a:t>
            </a:r>
            <a:endParaRPr lang="en-GB" sz="2000" b="1" dirty="0">
              <a:solidFill>
                <a:srgbClr val="5DBBE8"/>
              </a:solidFill>
              <a:latin typeface="Arial" panose="020B0604020202020204" pitchFamily="34" charset="0"/>
              <a:cs typeface="Arial" panose="020B0604020202020204" pitchFamily="34" charset="0"/>
            </a:endParaRPr>
          </a:p>
        </p:txBody>
      </p:sp>
      <p:pic>
        <p:nvPicPr>
          <p:cNvPr id="17" name="Picture 3" descr="lbIslingtonpark(ing)poste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724160" y="142373"/>
            <a:ext cx="2468798" cy="349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732300" y="2317696"/>
            <a:ext cx="2324439" cy="3086392"/>
          </a:xfrm>
          <a:prstGeom prst="rect">
            <a:avLst/>
          </a:prstGeom>
          <a:ln>
            <a:solidFill>
              <a:schemeClr val="bg1">
                <a:lumMod val="75000"/>
              </a:schemeClr>
            </a:solidFill>
          </a:ln>
        </p:spPr>
      </p:pic>
      <p:pic>
        <p:nvPicPr>
          <p:cNvPr id="8" name="Picture 7"/>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4311000" y="3216956"/>
            <a:ext cx="3045662" cy="2027682"/>
          </a:xfrm>
          <a:prstGeom prst="rect">
            <a:avLst/>
          </a:prstGeom>
        </p:spPr>
      </p:pic>
    </p:spTree>
    <p:extLst>
      <p:ext uri="{BB962C8B-B14F-4D97-AF65-F5344CB8AC3E}">
        <p14:creationId xmlns:p14="http://schemas.microsoft.com/office/powerpoint/2010/main" xmlns="" val="30090753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028" descr="D:\ourdocs\Richard\CFD\feedback &amp; archives\2005\photos lo-res\FLINT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61593" y="307103"/>
            <a:ext cx="3601727" cy="269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611449" y="5661310"/>
            <a:ext cx="1989647" cy="253916"/>
          </a:xfrm>
          <a:prstGeom prst="rect">
            <a:avLst/>
          </a:prstGeom>
          <a:noFill/>
        </p:spPr>
        <p:txBody>
          <a:bodyPr wrap="none" rtlCol="0">
            <a:spAutoFit/>
          </a:bodyPr>
          <a:lstStyle/>
          <a:p>
            <a:r>
              <a:rPr lang="en-US" sz="1050" dirty="0" smtClean="0">
                <a:solidFill>
                  <a:srgbClr val="575756"/>
                </a:solidFill>
                <a:latin typeface="Arial" panose="020B0604020202020204" pitchFamily="34" charset="0"/>
                <a:cs typeface="Arial" panose="020B0604020202020204" pitchFamily="34" charset="0"/>
              </a:rPr>
              <a:t>#</a:t>
            </a:r>
            <a:r>
              <a:rPr lang="en-US" sz="1050" b="1" dirty="0" smtClean="0">
                <a:solidFill>
                  <a:srgbClr val="575756"/>
                </a:solidFill>
                <a:latin typeface="Arial" panose="020B0604020202020204" pitchFamily="34" charset="0"/>
                <a:cs typeface="Arial" panose="020B0604020202020204" pitchFamily="34" charset="0"/>
              </a:rPr>
              <a:t>mobility</a:t>
            </a:r>
            <a:r>
              <a:rPr lang="en-US" sz="1050" dirty="0" smtClean="0">
                <a:solidFill>
                  <a:srgbClr val="575756"/>
                </a:solidFill>
                <a:latin typeface="Arial" panose="020B0604020202020204" pitchFamily="34" charset="0"/>
                <a:cs typeface="Arial" panose="020B0604020202020204" pitchFamily="34" charset="0"/>
              </a:rPr>
              <a:t>week #</a:t>
            </a:r>
            <a:r>
              <a:rPr lang="en-US" sz="1050" b="1" dirty="0" err="1" smtClean="0">
                <a:solidFill>
                  <a:srgbClr val="575756"/>
                </a:solidFill>
                <a:latin typeface="Arial" panose="020B0604020202020204" pitchFamily="34" charset="0"/>
                <a:cs typeface="Arial" panose="020B0604020202020204" pitchFamily="34" charset="0"/>
              </a:rPr>
              <a:t>local</a:t>
            </a:r>
            <a:r>
              <a:rPr lang="en-US" sz="1050" dirty="0" err="1" smtClean="0">
                <a:solidFill>
                  <a:srgbClr val="575756"/>
                </a:solidFill>
                <a:latin typeface="Arial" panose="020B0604020202020204" pitchFamily="34" charset="0"/>
                <a:cs typeface="Arial" panose="020B0604020202020204" pitchFamily="34" charset="0"/>
              </a:rPr>
              <a:t>hashtag</a:t>
            </a:r>
            <a:endParaRPr lang="en-US" sz="1050" dirty="0">
              <a:solidFill>
                <a:srgbClr val="575756"/>
              </a:solidFill>
              <a:latin typeface="Arial" panose="020B0604020202020204" pitchFamily="34" charset="0"/>
              <a:cs typeface="Arial" panose="020B0604020202020204" pitchFamily="34" charset="0"/>
            </a:endParaRPr>
          </a:p>
        </p:txBody>
      </p:sp>
      <p:pic>
        <p:nvPicPr>
          <p:cNvPr id="6" name="Picture 2" descr="http://vignette1.wikia.nocookie.net/dusktilldawn/images/1/1a/Twitter_logo.png/revision/latest?cb=2014050721083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7430" y="5704441"/>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384848" y="5229250"/>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sp>
        <p:nvSpPr>
          <p:cNvPr id="12" name="TextBox 11"/>
          <p:cNvSpPr txBox="1"/>
          <p:nvPr/>
        </p:nvSpPr>
        <p:spPr>
          <a:xfrm>
            <a:off x="403381" y="5452974"/>
            <a:ext cx="1609736" cy="253916"/>
          </a:xfrm>
          <a:prstGeom prst="rect">
            <a:avLst/>
          </a:prstGeom>
          <a:noFill/>
        </p:spPr>
        <p:txBody>
          <a:bodyPr wrap="none" rtlCol="0">
            <a:spAutoFit/>
          </a:bodyPr>
          <a:lstStyle/>
          <a:p>
            <a:r>
              <a:rPr lang="en-GB" sz="1050" b="1" i="1" dirty="0" smtClean="0">
                <a:solidFill>
                  <a:srgbClr val="164194"/>
                </a:solidFill>
                <a:latin typeface="Arial" panose="020B0604020202020204" pitchFamily="34" charset="0"/>
                <a:cs typeface="Arial" panose="020B0604020202020204" pitchFamily="34" charset="0"/>
              </a:rPr>
              <a:t>www.mobilityweek.eu</a:t>
            </a:r>
            <a:endParaRPr lang="en-GB" sz="1050" b="1" i="1" dirty="0">
              <a:solidFill>
                <a:srgbClr val="164194"/>
              </a:solidFill>
              <a:latin typeface="Arial" panose="020B0604020202020204" pitchFamily="34" charset="0"/>
              <a:cs typeface="Arial" panose="020B0604020202020204" pitchFamily="34" charset="0"/>
            </a:endParaRPr>
          </a:p>
        </p:txBody>
      </p:sp>
      <p:sp>
        <p:nvSpPr>
          <p:cNvPr id="13" name="TextBox 12"/>
          <p:cNvSpPr txBox="1"/>
          <p:nvPr/>
        </p:nvSpPr>
        <p:spPr>
          <a:xfrm>
            <a:off x="452556" y="168813"/>
            <a:ext cx="3039294" cy="307777"/>
          </a:xfrm>
          <a:prstGeom prst="rect">
            <a:avLst/>
          </a:prstGeom>
          <a:noFill/>
        </p:spPr>
        <p:txBody>
          <a:bodyPr wrap="none" lIns="0" tIns="0" rIns="0" bIns="0" rtlCol="0">
            <a:spAutoFit/>
          </a:bodyPr>
          <a:lstStyle/>
          <a:p>
            <a:r>
              <a:rPr lang="en-GB" sz="2000" spc="-150" dirty="0" smtClean="0">
                <a:solidFill>
                  <a:srgbClr val="164194"/>
                </a:solidFill>
                <a:latin typeface="Arial" panose="020B0604020202020204" pitchFamily="34" charset="0"/>
                <a:cs typeface="Arial" panose="020B0604020202020204" pitchFamily="34" charset="0"/>
              </a:rPr>
              <a:t>EUROPEAN</a:t>
            </a:r>
            <a:r>
              <a:rPr lang="en-GB" sz="2000" b="1" spc="-150" dirty="0" smtClean="0">
                <a:solidFill>
                  <a:srgbClr val="164194"/>
                </a:solidFill>
                <a:latin typeface="Arial" panose="020B0604020202020204" pitchFamily="34" charset="0"/>
                <a:cs typeface="Arial" panose="020B0604020202020204" pitchFamily="34" charset="0"/>
              </a:rPr>
              <a:t>MOBILITY</a:t>
            </a:r>
            <a:r>
              <a:rPr lang="en-GB" sz="2000" spc="-150" dirty="0" smtClean="0">
                <a:solidFill>
                  <a:srgbClr val="164194"/>
                </a:solidFill>
                <a:latin typeface="Arial" panose="020B0604020202020204" pitchFamily="34" charset="0"/>
                <a:cs typeface="Arial" panose="020B0604020202020204" pitchFamily="34" charset="0"/>
              </a:rPr>
              <a:t>WEEK</a:t>
            </a:r>
            <a:endParaRPr lang="en-GB" sz="2000" spc="-150" dirty="0">
              <a:solidFill>
                <a:srgbClr val="164194"/>
              </a:solidFill>
              <a:latin typeface="Arial" panose="020B0604020202020204" pitchFamily="34" charset="0"/>
              <a:cs typeface="Arial" panose="020B0604020202020204" pitchFamily="34" charset="0"/>
            </a:endParaRPr>
          </a:p>
        </p:txBody>
      </p:sp>
      <p:sp>
        <p:nvSpPr>
          <p:cNvPr id="14" name="TextBox 13"/>
          <p:cNvSpPr txBox="1"/>
          <p:nvPr/>
        </p:nvSpPr>
        <p:spPr>
          <a:xfrm>
            <a:off x="435823" y="404580"/>
            <a:ext cx="1383392" cy="184666"/>
          </a:xfrm>
          <a:prstGeom prst="rect">
            <a:avLst/>
          </a:prstGeom>
          <a:noFill/>
        </p:spPr>
        <p:txBody>
          <a:bodyPr wrap="none" lIns="0" tIns="0" rIns="0" bIns="0" rtlCol="0">
            <a:spAutoFit/>
          </a:bodyPr>
          <a:lstStyle/>
          <a:p>
            <a:r>
              <a:rPr lang="en-GB" sz="1200" dirty="0" smtClean="0">
                <a:solidFill>
                  <a:srgbClr val="164194"/>
                </a:solidFill>
                <a:latin typeface="Arial" panose="020B0604020202020204" pitchFamily="34" charset="0"/>
                <a:cs typeface="Arial" panose="020B0604020202020204" pitchFamily="34" charset="0"/>
              </a:rPr>
              <a:t>16-22 SEPTEMBER</a:t>
            </a:r>
            <a:endParaRPr lang="en-GB" sz="1200" dirty="0">
              <a:solidFill>
                <a:srgbClr val="164194"/>
              </a:solidFill>
              <a:latin typeface="Arial" panose="020B0604020202020204" pitchFamily="34" charset="0"/>
              <a:cs typeface="Arial" panose="020B0604020202020204" pitchFamily="34" charset="0"/>
            </a:endParaRPr>
          </a:p>
        </p:txBody>
      </p:sp>
      <p:sp>
        <p:nvSpPr>
          <p:cNvPr id="15" name="Text Placeholder 2"/>
          <p:cNvSpPr>
            <a:spLocks noGrp="1"/>
          </p:cNvSpPr>
          <p:nvPr>
            <p:ph type="body" sz="quarter" idx="11"/>
          </p:nvPr>
        </p:nvSpPr>
        <p:spPr>
          <a:xfrm>
            <a:off x="364779" y="1298183"/>
            <a:ext cx="2984920" cy="546597"/>
          </a:xfrm>
        </p:spPr>
        <p:txBody>
          <a:bodyPr/>
          <a:lstStyle/>
          <a:p>
            <a:pPr marL="0" indent="0">
              <a:buNone/>
            </a:pPr>
            <a:r>
              <a:rPr lang="en-US" sz="2000" b="1" dirty="0"/>
              <a:t>MORE ACTIVITY </a:t>
            </a:r>
            <a:r>
              <a:rPr lang="en-US" sz="2000" b="1" dirty="0" smtClean="0"/>
              <a:t>TIPS</a:t>
            </a:r>
            <a:endParaRPr lang="en-US" sz="2000" dirty="0" smtClean="0">
              <a:latin typeface="Arial" panose="020B0604020202020204" pitchFamily="34" charset="0"/>
              <a:cs typeface="Arial" panose="020B0604020202020204" pitchFamily="34" charset="0"/>
            </a:endParaRPr>
          </a:p>
          <a:p>
            <a:pPr lvl="1"/>
            <a:endParaRPr lang="en-US" sz="3400" dirty="0">
              <a:latin typeface="Arial" panose="020B0604020202020204" pitchFamily="34" charset="0"/>
              <a:cs typeface="Arial" panose="020B0604020202020204" pitchFamily="34" charset="0"/>
            </a:endParaRPr>
          </a:p>
          <a:p>
            <a:pPr marL="457200" lvl="1" indent="0">
              <a:buNone/>
            </a:pPr>
            <a:endParaRPr lang="en-US" sz="2000" dirty="0">
              <a:latin typeface="Arial" panose="020B0604020202020204" pitchFamily="34" charset="0"/>
              <a:cs typeface="Arial" panose="020B0604020202020204" pitchFamily="34" charset="0"/>
            </a:endParaRPr>
          </a:p>
          <a:p>
            <a:endParaRPr lang="en-US" sz="1800" dirty="0"/>
          </a:p>
        </p:txBody>
      </p:sp>
      <p:pic>
        <p:nvPicPr>
          <p:cNvPr id="19" name="Picture 1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
        <p:nvSpPr>
          <p:cNvPr id="16" name="TextBox 15"/>
          <p:cNvSpPr txBox="1"/>
          <p:nvPr/>
        </p:nvSpPr>
        <p:spPr>
          <a:xfrm>
            <a:off x="364779" y="789004"/>
            <a:ext cx="4927600" cy="400110"/>
          </a:xfrm>
          <a:prstGeom prst="rect">
            <a:avLst/>
          </a:prstGeom>
          <a:noFill/>
        </p:spPr>
        <p:txBody>
          <a:bodyPr wrap="square" rtlCol="0">
            <a:spAutoFit/>
          </a:bodyPr>
          <a:lstStyle/>
          <a:p>
            <a:pPr algn="ctr">
              <a:buNone/>
            </a:pPr>
            <a:r>
              <a:rPr lang="en-GB" sz="2000" b="1" dirty="0" smtClean="0">
                <a:solidFill>
                  <a:srgbClr val="000099"/>
                </a:solidFill>
                <a:latin typeface="Arial" panose="020B0604020202020204" pitchFamily="34" charset="0"/>
                <a:cs typeface="Arial" panose="020B0604020202020204" pitchFamily="34" charset="0"/>
              </a:rPr>
              <a:t>2016: </a:t>
            </a:r>
            <a:r>
              <a:rPr lang="en-GB" sz="2000" b="1" dirty="0" smtClean="0">
                <a:solidFill>
                  <a:srgbClr val="E57912"/>
                </a:solidFill>
                <a:latin typeface="Arial" panose="020B0604020202020204" pitchFamily="34" charset="0"/>
                <a:cs typeface="Arial" panose="020B0604020202020204" pitchFamily="34" charset="0"/>
              </a:rPr>
              <a:t>Smart mobility. Strong economy.</a:t>
            </a:r>
            <a:endParaRPr lang="en-GB" sz="2000" b="1" dirty="0">
              <a:solidFill>
                <a:srgbClr val="5DBBE8"/>
              </a:solidFill>
              <a:latin typeface="Arial" panose="020B0604020202020204" pitchFamily="34" charset="0"/>
              <a:cs typeface="Arial" panose="020B0604020202020204" pitchFamily="34" charset="0"/>
            </a:endParaRPr>
          </a:p>
        </p:txBody>
      </p:sp>
      <p:pic>
        <p:nvPicPr>
          <p:cNvPr id="17" name="Picture 7"/>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077362" y="2620091"/>
            <a:ext cx="3848100" cy="4046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ight Arrow 6"/>
          <p:cNvSpPr>
            <a:spLocks noChangeArrowheads="1"/>
          </p:cNvSpPr>
          <p:nvPr/>
        </p:nvSpPr>
        <p:spPr bwMode="auto">
          <a:xfrm>
            <a:off x="4950362" y="6218953"/>
            <a:ext cx="252412" cy="122238"/>
          </a:xfrm>
          <a:prstGeom prst="rightArrow">
            <a:avLst>
              <a:gd name="adj1" fmla="val 50000"/>
              <a:gd name="adj2" fmla="val 50199"/>
            </a:avLst>
          </a:prstGeom>
          <a:solidFill>
            <a:schemeClr val="accent1"/>
          </a:solidFill>
          <a:ln w="9525" algn="ctr">
            <a:solidFill>
              <a:schemeClr val="tx1"/>
            </a:solidFill>
            <a:round/>
            <a:headEnd/>
            <a:tailEnd/>
          </a:ln>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endParaRPr lang="en-US" altLang="en-US"/>
          </a:p>
        </p:txBody>
      </p:sp>
      <p:sp>
        <p:nvSpPr>
          <p:cNvPr id="20" name="Right Arrow 19"/>
          <p:cNvSpPr>
            <a:spLocks noChangeArrowheads="1"/>
          </p:cNvSpPr>
          <p:nvPr/>
        </p:nvSpPr>
        <p:spPr bwMode="auto">
          <a:xfrm>
            <a:off x="6983949" y="5963366"/>
            <a:ext cx="252413" cy="123825"/>
          </a:xfrm>
          <a:prstGeom prst="rightArrow">
            <a:avLst>
              <a:gd name="adj1" fmla="val 50000"/>
              <a:gd name="adj2" fmla="val 49555"/>
            </a:avLst>
          </a:prstGeom>
          <a:solidFill>
            <a:schemeClr val="accent1"/>
          </a:solidFill>
          <a:ln w="9525" algn="ctr">
            <a:solidFill>
              <a:schemeClr val="tx1"/>
            </a:solidFill>
            <a:round/>
            <a:headEnd/>
            <a:tailEnd/>
          </a:ln>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endParaRPr lang="en-US" altLang="en-US"/>
          </a:p>
        </p:txBody>
      </p:sp>
      <p:sp>
        <p:nvSpPr>
          <p:cNvPr id="21" name="Right Arrow 20"/>
          <p:cNvSpPr>
            <a:spLocks noChangeArrowheads="1"/>
          </p:cNvSpPr>
          <p:nvPr/>
        </p:nvSpPr>
        <p:spPr bwMode="auto">
          <a:xfrm>
            <a:off x="6941087" y="3074116"/>
            <a:ext cx="252412" cy="122237"/>
          </a:xfrm>
          <a:prstGeom prst="rightArrow">
            <a:avLst>
              <a:gd name="adj1" fmla="val 50000"/>
              <a:gd name="adj2" fmla="val 50199"/>
            </a:avLst>
          </a:prstGeom>
          <a:solidFill>
            <a:schemeClr val="accent1"/>
          </a:solidFill>
          <a:ln w="9525" algn="ctr">
            <a:solidFill>
              <a:schemeClr val="tx1"/>
            </a:solidFill>
            <a:round/>
            <a:headEnd/>
            <a:tailEnd/>
          </a:ln>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endParaRPr lang="en-US" altLang="en-US"/>
          </a:p>
        </p:txBody>
      </p:sp>
      <p:sp>
        <p:nvSpPr>
          <p:cNvPr id="22" name="Right Arrow 21"/>
          <p:cNvSpPr>
            <a:spLocks noChangeArrowheads="1"/>
          </p:cNvSpPr>
          <p:nvPr/>
        </p:nvSpPr>
        <p:spPr bwMode="auto">
          <a:xfrm>
            <a:off x="4950362" y="2861391"/>
            <a:ext cx="252412" cy="122237"/>
          </a:xfrm>
          <a:prstGeom prst="rightArrow">
            <a:avLst>
              <a:gd name="adj1" fmla="val 50000"/>
              <a:gd name="adj2" fmla="val 50199"/>
            </a:avLst>
          </a:prstGeom>
          <a:solidFill>
            <a:schemeClr val="accent1"/>
          </a:solidFill>
          <a:ln w="9525" algn="ctr">
            <a:solidFill>
              <a:schemeClr val="tx1"/>
            </a:solidFill>
            <a:round/>
            <a:headEnd/>
            <a:tailEnd/>
          </a:ln>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endParaRPr lang="en-US" altLang="en-US"/>
          </a:p>
        </p:txBody>
      </p:sp>
      <p:pic>
        <p:nvPicPr>
          <p:cNvPr id="23" name="Picture 2051" descr="STOKE1"/>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43439" y="1802633"/>
            <a:ext cx="4516601" cy="3003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Text Box 2053"/>
          <p:cNvSpPr txBox="1">
            <a:spLocks noChangeArrowheads="1"/>
          </p:cNvSpPr>
          <p:nvPr/>
        </p:nvSpPr>
        <p:spPr bwMode="auto">
          <a:xfrm>
            <a:off x="337949" y="2219225"/>
            <a:ext cx="2788361" cy="2554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GB" altLang="en-US" sz="4000" b="1" dirty="0" smtClean="0">
                <a:solidFill>
                  <a:schemeClr val="bg1"/>
                </a:solidFill>
                <a:latin typeface="Arial" panose="020B0604020202020204" pitchFamily="34" charset="0"/>
                <a:cs typeface="Arial" panose="020B0604020202020204" pitchFamily="34" charset="0"/>
              </a:rPr>
              <a:t>How </a:t>
            </a:r>
            <a:r>
              <a:rPr lang="en-GB" altLang="en-US" sz="4000" b="1" dirty="0">
                <a:solidFill>
                  <a:schemeClr val="bg1"/>
                </a:solidFill>
                <a:latin typeface="Arial" panose="020B0604020202020204" pitchFamily="34" charset="0"/>
                <a:cs typeface="Arial" panose="020B0604020202020204" pitchFamily="34" charset="0"/>
              </a:rPr>
              <a:t>many nurses </a:t>
            </a:r>
            <a:r>
              <a:rPr lang="en-GB" altLang="en-US" sz="4000" b="1" i="1" dirty="0">
                <a:solidFill>
                  <a:schemeClr val="bg1"/>
                </a:solidFill>
                <a:latin typeface="Arial" panose="020B0604020202020204" pitchFamily="34" charset="0"/>
                <a:cs typeface="Arial" panose="020B0604020202020204" pitchFamily="34" charset="0"/>
              </a:rPr>
              <a:t>can</a:t>
            </a:r>
            <a:r>
              <a:rPr lang="en-GB" altLang="en-US" sz="4000" b="1" dirty="0">
                <a:solidFill>
                  <a:schemeClr val="bg1"/>
                </a:solidFill>
                <a:latin typeface="Arial" panose="020B0604020202020204" pitchFamily="34" charset="0"/>
                <a:cs typeface="Arial" panose="020B0604020202020204" pitchFamily="34" charset="0"/>
              </a:rPr>
              <a:t> you fit in a Mini?</a:t>
            </a:r>
          </a:p>
        </p:txBody>
      </p:sp>
    </p:spTree>
    <p:extLst>
      <p:ext uri="{BB962C8B-B14F-4D97-AF65-F5344CB8AC3E}">
        <p14:creationId xmlns:p14="http://schemas.microsoft.com/office/powerpoint/2010/main" xmlns="" val="29780741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0-#ppt_w/2"/>
                                          </p:val>
                                        </p:tav>
                                        <p:tav tm="100000">
                                          <p:val>
                                            <p:strVal val="#ppt_x"/>
                                          </p:val>
                                        </p:tav>
                                      </p:tavLst>
                                    </p:anim>
                                    <p:anim calcmode="lin" valueType="num">
                                      <p:cBhvr additive="base">
                                        <p:cTn id="27"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0-#ppt_w/2"/>
                                          </p:val>
                                        </p:tav>
                                        <p:tav tm="100000">
                                          <p:val>
                                            <p:strVal val="#ppt_x"/>
                                          </p:val>
                                        </p:tav>
                                      </p:tavLst>
                                    </p:anim>
                                    <p:anim calcmode="lin" valueType="num">
                                      <p:cBhvr additive="base">
                                        <p:cTn id="39"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animBg="1"/>
      <p:bldP spid="24"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449" y="5661310"/>
            <a:ext cx="1989647" cy="253916"/>
          </a:xfrm>
          <a:prstGeom prst="rect">
            <a:avLst/>
          </a:prstGeom>
          <a:noFill/>
        </p:spPr>
        <p:txBody>
          <a:bodyPr wrap="none" rtlCol="0">
            <a:spAutoFit/>
          </a:bodyPr>
          <a:lstStyle/>
          <a:p>
            <a:r>
              <a:rPr lang="en-US" sz="1050" dirty="0" smtClean="0">
                <a:solidFill>
                  <a:srgbClr val="575756"/>
                </a:solidFill>
                <a:latin typeface="Arial" panose="020B0604020202020204" pitchFamily="34" charset="0"/>
                <a:cs typeface="Arial" panose="020B0604020202020204" pitchFamily="34" charset="0"/>
              </a:rPr>
              <a:t>#</a:t>
            </a:r>
            <a:r>
              <a:rPr lang="en-US" sz="1050" b="1" dirty="0" smtClean="0">
                <a:solidFill>
                  <a:srgbClr val="575756"/>
                </a:solidFill>
                <a:latin typeface="Arial" panose="020B0604020202020204" pitchFamily="34" charset="0"/>
                <a:cs typeface="Arial" panose="020B0604020202020204" pitchFamily="34" charset="0"/>
              </a:rPr>
              <a:t>mobility</a:t>
            </a:r>
            <a:r>
              <a:rPr lang="en-US" sz="1050" dirty="0" smtClean="0">
                <a:solidFill>
                  <a:srgbClr val="575756"/>
                </a:solidFill>
                <a:latin typeface="Arial" panose="020B0604020202020204" pitchFamily="34" charset="0"/>
                <a:cs typeface="Arial" panose="020B0604020202020204" pitchFamily="34" charset="0"/>
              </a:rPr>
              <a:t>week #</a:t>
            </a:r>
            <a:r>
              <a:rPr lang="en-US" sz="1050" b="1" dirty="0" err="1" smtClean="0">
                <a:solidFill>
                  <a:srgbClr val="575756"/>
                </a:solidFill>
                <a:latin typeface="Arial" panose="020B0604020202020204" pitchFamily="34" charset="0"/>
                <a:cs typeface="Arial" panose="020B0604020202020204" pitchFamily="34" charset="0"/>
              </a:rPr>
              <a:t>local</a:t>
            </a:r>
            <a:r>
              <a:rPr lang="en-US" sz="1050" dirty="0" err="1" smtClean="0">
                <a:solidFill>
                  <a:srgbClr val="575756"/>
                </a:solidFill>
                <a:latin typeface="Arial" panose="020B0604020202020204" pitchFamily="34" charset="0"/>
                <a:cs typeface="Arial" panose="020B0604020202020204" pitchFamily="34" charset="0"/>
              </a:rPr>
              <a:t>hashtag</a:t>
            </a:r>
            <a:endParaRPr lang="en-US" sz="1050" dirty="0">
              <a:solidFill>
                <a:srgbClr val="575756"/>
              </a:solidFill>
              <a:latin typeface="Arial" panose="020B0604020202020204" pitchFamily="34" charset="0"/>
              <a:cs typeface="Arial" panose="020B0604020202020204" pitchFamily="34" charset="0"/>
            </a:endParaRPr>
          </a:p>
        </p:txBody>
      </p:sp>
      <p:pic>
        <p:nvPicPr>
          <p:cNvPr id="6" name="Picture 2" descr="http://vignette1.wikia.nocookie.net/dusktilldawn/images/1/1a/Twitter_logo.png/revision/latest?cb=2014050721083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04441"/>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384848" y="5229250"/>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sp>
        <p:nvSpPr>
          <p:cNvPr id="12" name="TextBox 11"/>
          <p:cNvSpPr txBox="1"/>
          <p:nvPr/>
        </p:nvSpPr>
        <p:spPr>
          <a:xfrm>
            <a:off x="403381" y="5452974"/>
            <a:ext cx="1609736" cy="253916"/>
          </a:xfrm>
          <a:prstGeom prst="rect">
            <a:avLst/>
          </a:prstGeom>
          <a:noFill/>
        </p:spPr>
        <p:txBody>
          <a:bodyPr wrap="none" rtlCol="0">
            <a:spAutoFit/>
          </a:bodyPr>
          <a:lstStyle/>
          <a:p>
            <a:r>
              <a:rPr lang="en-GB" sz="1050" b="1" i="1" dirty="0" smtClean="0">
                <a:solidFill>
                  <a:srgbClr val="164194"/>
                </a:solidFill>
                <a:latin typeface="Arial" panose="020B0604020202020204" pitchFamily="34" charset="0"/>
                <a:cs typeface="Arial" panose="020B0604020202020204" pitchFamily="34" charset="0"/>
              </a:rPr>
              <a:t>www.mobilityweek.eu</a:t>
            </a:r>
            <a:endParaRPr lang="en-GB" sz="1050" b="1" i="1" dirty="0">
              <a:solidFill>
                <a:srgbClr val="164194"/>
              </a:solidFill>
              <a:latin typeface="Arial" panose="020B0604020202020204" pitchFamily="34" charset="0"/>
              <a:cs typeface="Arial" panose="020B0604020202020204" pitchFamily="34" charset="0"/>
            </a:endParaRPr>
          </a:p>
        </p:txBody>
      </p:sp>
      <p:sp>
        <p:nvSpPr>
          <p:cNvPr id="13" name="TextBox 12"/>
          <p:cNvSpPr txBox="1"/>
          <p:nvPr/>
        </p:nvSpPr>
        <p:spPr>
          <a:xfrm>
            <a:off x="452556" y="168813"/>
            <a:ext cx="3039294" cy="307777"/>
          </a:xfrm>
          <a:prstGeom prst="rect">
            <a:avLst/>
          </a:prstGeom>
          <a:noFill/>
        </p:spPr>
        <p:txBody>
          <a:bodyPr wrap="none" lIns="0" tIns="0" rIns="0" bIns="0" rtlCol="0">
            <a:spAutoFit/>
          </a:bodyPr>
          <a:lstStyle/>
          <a:p>
            <a:r>
              <a:rPr lang="en-GB" sz="2000" spc="-150" dirty="0" smtClean="0">
                <a:solidFill>
                  <a:srgbClr val="164194"/>
                </a:solidFill>
                <a:latin typeface="Arial" panose="020B0604020202020204" pitchFamily="34" charset="0"/>
                <a:cs typeface="Arial" panose="020B0604020202020204" pitchFamily="34" charset="0"/>
              </a:rPr>
              <a:t>EUROPEAN</a:t>
            </a:r>
            <a:r>
              <a:rPr lang="en-GB" sz="2000" b="1" spc="-150" dirty="0" smtClean="0">
                <a:solidFill>
                  <a:srgbClr val="164194"/>
                </a:solidFill>
                <a:latin typeface="Arial" panose="020B0604020202020204" pitchFamily="34" charset="0"/>
                <a:cs typeface="Arial" panose="020B0604020202020204" pitchFamily="34" charset="0"/>
              </a:rPr>
              <a:t>MOBILITY</a:t>
            </a:r>
            <a:r>
              <a:rPr lang="en-GB" sz="2000" spc="-150" dirty="0" smtClean="0">
                <a:solidFill>
                  <a:srgbClr val="164194"/>
                </a:solidFill>
                <a:latin typeface="Arial" panose="020B0604020202020204" pitchFamily="34" charset="0"/>
                <a:cs typeface="Arial" panose="020B0604020202020204" pitchFamily="34" charset="0"/>
              </a:rPr>
              <a:t>WEEK</a:t>
            </a:r>
            <a:endParaRPr lang="en-GB" sz="2000" spc="-150" dirty="0">
              <a:solidFill>
                <a:srgbClr val="164194"/>
              </a:solidFill>
              <a:latin typeface="Arial" panose="020B0604020202020204" pitchFamily="34" charset="0"/>
              <a:cs typeface="Arial" panose="020B0604020202020204" pitchFamily="34" charset="0"/>
            </a:endParaRPr>
          </a:p>
        </p:txBody>
      </p:sp>
      <p:sp>
        <p:nvSpPr>
          <p:cNvPr id="14" name="TextBox 13"/>
          <p:cNvSpPr txBox="1"/>
          <p:nvPr/>
        </p:nvSpPr>
        <p:spPr>
          <a:xfrm>
            <a:off x="435823" y="404580"/>
            <a:ext cx="1383392" cy="184666"/>
          </a:xfrm>
          <a:prstGeom prst="rect">
            <a:avLst/>
          </a:prstGeom>
          <a:noFill/>
        </p:spPr>
        <p:txBody>
          <a:bodyPr wrap="none" lIns="0" tIns="0" rIns="0" bIns="0" rtlCol="0">
            <a:spAutoFit/>
          </a:bodyPr>
          <a:lstStyle/>
          <a:p>
            <a:r>
              <a:rPr lang="en-GB" sz="1200" dirty="0" smtClean="0">
                <a:solidFill>
                  <a:srgbClr val="164194"/>
                </a:solidFill>
                <a:latin typeface="Arial" panose="020B0604020202020204" pitchFamily="34" charset="0"/>
                <a:cs typeface="Arial" panose="020B0604020202020204" pitchFamily="34" charset="0"/>
              </a:rPr>
              <a:t>16-22 SEPTEMBER</a:t>
            </a:r>
            <a:endParaRPr lang="en-GB" sz="1200" dirty="0">
              <a:solidFill>
                <a:srgbClr val="164194"/>
              </a:solidFill>
              <a:latin typeface="Arial" panose="020B0604020202020204" pitchFamily="34" charset="0"/>
              <a:cs typeface="Arial" panose="020B0604020202020204" pitchFamily="34" charset="0"/>
            </a:endParaRPr>
          </a:p>
        </p:txBody>
      </p:sp>
      <p:sp>
        <p:nvSpPr>
          <p:cNvPr id="15" name="Text Placeholder 2"/>
          <p:cNvSpPr>
            <a:spLocks noGrp="1"/>
          </p:cNvSpPr>
          <p:nvPr>
            <p:ph type="body" sz="quarter" idx="11"/>
          </p:nvPr>
        </p:nvSpPr>
        <p:spPr>
          <a:xfrm>
            <a:off x="364779" y="1298183"/>
            <a:ext cx="2984920" cy="546597"/>
          </a:xfrm>
        </p:spPr>
        <p:txBody>
          <a:bodyPr/>
          <a:lstStyle/>
          <a:p>
            <a:pPr marL="0" indent="0">
              <a:buNone/>
            </a:pPr>
            <a:r>
              <a:rPr lang="en-US" sz="2000" b="1" dirty="0"/>
              <a:t>Permanent Measures</a:t>
            </a:r>
          </a:p>
        </p:txBody>
      </p:sp>
      <p:pic>
        <p:nvPicPr>
          <p:cNvPr id="19" name="Picture 1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
        <p:nvSpPr>
          <p:cNvPr id="16" name="TextBox 15"/>
          <p:cNvSpPr txBox="1"/>
          <p:nvPr/>
        </p:nvSpPr>
        <p:spPr>
          <a:xfrm>
            <a:off x="364779" y="789004"/>
            <a:ext cx="4927600" cy="400110"/>
          </a:xfrm>
          <a:prstGeom prst="rect">
            <a:avLst/>
          </a:prstGeom>
          <a:noFill/>
        </p:spPr>
        <p:txBody>
          <a:bodyPr wrap="square" rtlCol="0">
            <a:spAutoFit/>
          </a:bodyPr>
          <a:lstStyle/>
          <a:p>
            <a:pPr algn="ctr">
              <a:buNone/>
            </a:pPr>
            <a:r>
              <a:rPr lang="en-GB" sz="2000" b="1" dirty="0" smtClean="0">
                <a:solidFill>
                  <a:srgbClr val="000099"/>
                </a:solidFill>
                <a:latin typeface="Arial" panose="020B0604020202020204" pitchFamily="34" charset="0"/>
                <a:cs typeface="Arial" panose="020B0604020202020204" pitchFamily="34" charset="0"/>
              </a:rPr>
              <a:t>2016: </a:t>
            </a:r>
            <a:r>
              <a:rPr lang="en-GB" sz="2000" b="1" dirty="0" smtClean="0">
                <a:solidFill>
                  <a:srgbClr val="E57912"/>
                </a:solidFill>
                <a:latin typeface="Arial" panose="020B0604020202020204" pitchFamily="34" charset="0"/>
                <a:cs typeface="Arial" panose="020B0604020202020204" pitchFamily="34" charset="0"/>
              </a:rPr>
              <a:t>Smart mobility. Strong economy.</a:t>
            </a:r>
            <a:endParaRPr lang="en-GB" sz="2000" b="1" dirty="0">
              <a:solidFill>
                <a:srgbClr val="5DBBE8"/>
              </a:solidFill>
              <a:latin typeface="Arial" panose="020B0604020202020204" pitchFamily="34" charset="0"/>
              <a:cs typeface="Arial" panose="020B0604020202020204" pitchFamily="34" charset="0"/>
            </a:endParaRPr>
          </a:p>
        </p:txBody>
      </p:sp>
      <p:pic>
        <p:nvPicPr>
          <p:cNvPr id="26" name="Picture 4"/>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588280" y="817831"/>
            <a:ext cx="2387600" cy="187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11"/>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585105" y="2856181"/>
            <a:ext cx="2395537" cy="2354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21" descr="Embedded image permalink"/>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149880" y="3621356"/>
            <a:ext cx="23241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6"/>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151467" y="1219468"/>
            <a:ext cx="2322513" cy="227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Rectangle 13"/>
          <p:cNvSpPr>
            <a:spLocks noChangeArrowheads="1"/>
          </p:cNvSpPr>
          <p:nvPr/>
        </p:nvSpPr>
        <p:spPr bwMode="auto">
          <a:xfrm>
            <a:off x="6585105" y="2459306"/>
            <a:ext cx="2255837"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US" altLang="en-US" sz="900">
                <a:solidFill>
                  <a:schemeClr val="bg1"/>
                </a:solidFill>
              </a:rPr>
              <a:t>Photo credit: JSimpson</a:t>
            </a:r>
          </a:p>
        </p:txBody>
      </p:sp>
      <p:sp>
        <p:nvSpPr>
          <p:cNvPr id="31" name="Rectangle 3"/>
          <p:cNvSpPr txBox="1">
            <a:spLocks noChangeArrowheads="1"/>
          </p:cNvSpPr>
          <p:nvPr/>
        </p:nvSpPr>
        <p:spPr bwMode="auto">
          <a:xfrm>
            <a:off x="364780" y="1821988"/>
            <a:ext cx="3919180" cy="2751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77825" indent="-377825" algn="l" rtl="0" eaLnBrk="0" fontAlgn="base" hangingPunct="0">
              <a:lnSpc>
                <a:spcPct val="95000"/>
              </a:lnSpc>
              <a:spcBef>
                <a:spcPct val="20000"/>
              </a:spcBef>
              <a:spcAft>
                <a:spcPct val="0"/>
              </a:spcAft>
              <a:buClr>
                <a:schemeClr val="hlink"/>
              </a:buClr>
              <a:buBlip>
                <a:blip r:embed="rId9"/>
              </a:buBlip>
              <a:defRPr sz="2400">
                <a:solidFill>
                  <a:schemeClr val="tx1"/>
                </a:solidFill>
                <a:latin typeface="+mn-lt"/>
                <a:ea typeface="+mn-ea"/>
                <a:cs typeface="+mn-cs"/>
              </a:defRPr>
            </a:lvl1pPr>
            <a:lvl2pPr marL="858838" indent="-290513" algn="l" rtl="0" eaLnBrk="0" fontAlgn="base" hangingPunct="0">
              <a:lnSpc>
                <a:spcPct val="95000"/>
              </a:lnSpc>
              <a:spcBef>
                <a:spcPct val="20000"/>
              </a:spcBef>
              <a:spcAft>
                <a:spcPct val="0"/>
              </a:spcAft>
              <a:buClr>
                <a:schemeClr val="hlink"/>
              </a:buClr>
              <a:buSzPct val="85000"/>
              <a:buBlip>
                <a:blip r:embed="rId10"/>
              </a:buBlip>
              <a:defRPr sz="2200">
                <a:solidFill>
                  <a:schemeClr val="tx1"/>
                </a:solidFill>
                <a:latin typeface="+mn-lt"/>
                <a:ea typeface="+mn-ea"/>
              </a:defRPr>
            </a:lvl2pPr>
            <a:lvl3pPr marL="1425575" indent="-282575" algn="l" rtl="0" eaLnBrk="0" fontAlgn="base" hangingPunct="0">
              <a:lnSpc>
                <a:spcPct val="95000"/>
              </a:lnSpc>
              <a:spcBef>
                <a:spcPct val="20000"/>
              </a:spcBef>
              <a:spcAft>
                <a:spcPct val="0"/>
              </a:spcAft>
              <a:buClr>
                <a:schemeClr val="hlink"/>
              </a:buClr>
              <a:buSzPct val="125000"/>
              <a:buFont typeface="Tahoma" pitchFamily="34" charset="0"/>
              <a:buChar char="•"/>
              <a:defRPr sz="2200">
                <a:solidFill>
                  <a:schemeClr val="tx1"/>
                </a:solidFill>
                <a:latin typeface="+mn-lt"/>
                <a:ea typeface="+mn-ea"/>
              </a:defRPr>
            </a:lvl3pPr>
            <a:lvl4pPr marL="1905000" indent="-192088" algn="l" rtl="0" eaLnBrk="0" fontAlgn="base" hangingPunct="0">
              <a:lnSpc>
                <a:spcPct val="95000"/>
              </a:lnSpc>
              <a:spcBef>
                <a:spcPct val="20000"/>
              </a:spcBef>
              <a:spcAft>
                <a:spcPct val="0"/>
              </a:spcAft>
              <a:buClr>
                <a:schemeClr val="tx1"/>
              </a:buClr>
              <a:buFont typeface="Tahoma" panose="020B0604030504040204" pitchFamily="34" charset="0"/>
              <a:buChar char="•"/>
              <a:defRPr sz="2000">
                <a:solidFill>
                  <a:schemeClr val="tx1"/>
                </a:solidFill>
                <a:latin typeface="+mn-lt"/>
                <a:ea typeface="+mn-ea"/>
              </a:defRPr>
            </a:lvl4pPr>
            <a:lvl5pPr marL="2360613" indent="-228600" algn="l" rtl="0" eaLnBrk="0" fontAlgn="base" hangingPunct="0">
              <a:lnSpc>
                <a:spcPct val="95000"/>
              </a:lnSpc>
              <a:spcBef>
                <a:spcPct val="20000"/>
              </a:spcBef>
              <a:spcAft>
                <a:spcPct val="0"/>
              </a:spcAft>
              <a:buClr>
                <a:schemeClr val="tx1"/>
              </a:buClr>
              <a:buSzPct val="80000"/>
              <a:buChar char="–"/>
              <a:defRPr sz="2000">
                <a:solidFill>
                  <a:schemeClr val="tx1"/>
                </a:solidFill>
                <a:latin typeface="+mn-lt"/>
                <a:ea typeface="+mn-ea"/>
              </a:defRPr>
            </a:lvl5pPr>
            <a:lvl6pPr marL="2817813" indent="-228600" algn="l" rtl="0" fontAlgn="base">
              <a:lnSpc>
                <a:spcPct val="95000"/>
              </a:lnSpc>
              <a:spcBef>
                <a:spcPct val="20000"/>
              </a:spcBef>
              <a:spcAft>
                <a:spcPct val="0"/>
              </a:spcAft>
              <a:buClr>
                <a:schemeClr val="tx1"/>
              </a:buClr>
              <a:buSzPct val="80000"/>
              <a:buChar char="–"/>
              <a:defRPr sz="2000">
                <a:solidFill>
                  <a:schemeClr val="tx1"/>
                </a:solidFill>
                <a:latin typeface="+mn-lt"/>
                <a:ea typeface="+mn-ea"/>
              </a:defRPr>
            </a:lvl6pPr>
            <a:lvl7pPr marL="3275013" indent="-228600" algn="l" rtl="0" fontAlgn="base">
              <a:lnSpc>
                <a:spcPct val="95000"/>
              </a:lnSpc>
              <a:spcBef>
                <a:spcPct val="20000"/>
              </a:spcBef>
              <a:spcAft>
                <a:spcPct val="0"/>
              </a:spcAft>
              <a:buClr>
                <a:schemeClr val="tx1"/>
              </a:buClr>
              <a:buSzPct val="80000"/>
              <a:buChar char="–"/>
              <a:defRPr sz="2000">
                <a:solidFill>
                  <a:schemeClr val="tx1"/>
                </a:solidFill>
                <a:latin typeface="+mn-lt"/>
                <a:ea typeface="+mn-ea"/>
              </a:defRPr>
            </a:lvl7pPr>
            <a:lvl8pPr marL="3732213" indent="-228600" algn="l" rtl="0" fontAlgn="base">
              <a:lnSpc>
                <a:spcPct val="95000"/>
              </a:lnSpc>
              <a:spcBef>
                <a:spcPct val="20000"/>
              </a:spcBef>
              <a:spcAft>
                <a:spcPct val="0"/>
              </a:spcAft>
              <a:buClr>
                <a:schemeClr val="tx1"/>
              </a:buClr>
              <a:buSzPct val="80000"/>
              <a:buChar char="–"/>
              <a:defRPr sz="2000">
                <a:solidFill>
                  <a:schemeClr val="tx1"/>
                </a:solidFill>
                <a:latin typeface="+mn-lt"/>
                <a:ea typeface="+mn-ea"/>
              </a:defRPr>
            </a:lvl8pPr>
            <a:lvl9pPr marL="4189413" indent="-228600" algn="l" rtl="0" fontAlgn="base">
              <a:lnSpc>
                <a:spcPct val="95000"/>
              </a:lnSpc>
              <a:spcBef>
                <a:spcPct val="20000"/>
              </a:spcBef>
              <a:spcAft>
                <a:spcPct val="0"/>
              </a:spcAft>
              <a:buClr>
                <a:schemeClr val="tx1"/>
              </a:buClr>
              <a:buSzPct val="80000"/>
              <a:buChar char="–"/>
              <a:defRPr sz="2000">
                <a:solidFill>
                  <a:schemeClr val="tx1"/>
                </a:solidFill>
                <a:latin typeface="+mn-lt"/>
                <a:ea typeface="+mn-ea"/>
              </a:defRPr>
            </a:lvl9pPr>
          </a:lstStyle>
          <a:p>
            <a:pPr marL="0" indent="0" eaLnBrk="1" hangingPunct="1">
              <a:buFontTx/>
              <a:buNone/>
              <a:defRPr/>
            </a:pPr>
            <a:r>
              <a:rPr lang="en-US" sz="2000" b="1" dirty="0" smtClean="0">
                <a:latin typeface="Arial" panose="020B0604020202020204" pitchFamily="34" charset="0"/>
                <a:cs typeface="Arial" panose="020B0604020202020204" pitchFamily="34" charset="0"/>
              </a:rPr>
              <a:t>Pedestrian areas: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1: </a:t>
            </a:r>
            <a:r>
              <a:rPr lang="en-US" sz="2000" dirty="0" smtClean="0">
                <a:latin typeface="Arial" panose="020B0604020202020204" pitchFamily="34" charset="0"/>
                <a:cs typeface="Arial" panose="020B0604020202020204" pitchFamily="34" charset="0"/>
              </a:rPr>
              <a:t>Improvement of infrastructure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(footbridges, crossings, pavements, lighting)</a:t>
            </a:r>
          </a:p>
          <a:p>
            <a:pPr marL="0" indent="0" eaLnBrk="1" hangingPunct="1">
              <a:buFontTx/>
              <a:buNone/>
              <a:defRPr/>
            </a:pPr>
            <a:r>
              <a:rPr lang="en-US" sz="2000" b="1" dirty="0" smtClean="0">
                <a:latin typeface="Arial" panose="020B0604020202020204" pitchFamily="34" charset="0"/>
                <a:cs typeface="Arial" panose="020B0604020202020204" pitchFamily="34" charset="0"/>
              </a:rPr>
              <a:t>Improved bicycle facilities: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2: </a:t>
            </a:r>
            <a:r>
              <a:rPr lang="en-US" altLang="en-US" sz="2000" dirty="0" smtClean="0">
                <a:latin typeface="Arial" panose="020B0604020202020204" pitchFamily="34" charset="0"/>
                <a:cs typeface="Arial" panose="020B0604020202020204" pitchFamily="34" charset="0"/>
              </a:rPr>
              <a:t>Improvement </a:t>
            </a:r>
            <a:r>
              <a:rPr lang="en-US" altLang="en-US" sz="2000" dirty="0">
                <a:latin typeface="Arial" panose="020B0604020202020204" pitchFamily="34" charset="0"/>
                <a:cs typeface="Arial" panose="020B0604020202020204" pitchFamily="34" charset="0"/>
              </a:rPr>
              <a:t>of bicycle </a:t>
            </a:r>
            <a:r>
              <a:rPr lang="en-US" altLang="en-US" sz="2000" dirty="0" smtClean="0">
                <a:latin typeface="Arial" panose="020B0604020202020204" pitchFamily="34" charset="0"/>
                <a:cs typeface="Arial" panose="020B0604020202020204" pitchFamily="34" charset="0"/>
              </a:rPr>
              <a:t/>
            </a:r>
            <a:br>
              <a:rPr lang="en-US" altLang="en-US" sz="2000" dirty="0" smtClean="0">
                <a:latin typeface="Arial" panose="020B0604020202020204" pitchFamily="34" charset="0"/>
                <a:cs typeface="Arial" panose="020B0604020202020204" pitchFamily="34" charset="0"/>
              </a:rPr>
            </a:br>
            <a:r>
              <a:rPr lang="en-US" altLang="en-US" sz="2000" dirty="0" smtClean="0">
                <a:latin typeface="Arial" panose="020B0604020202020204" pitchFamily="34" charset="0"/>
                <a:cs typeface="Arial" panose="020B0604020202020204" pitchFamily="34" charset="0"/>
              </a:rPr>
              <a:t>network (new lanes, extension, renovation, signs)</a:t>
            </a:r>
          </a:p>
          <a:p>
            <a:pPr marL="0" indent="0" eaLnBrk="1" hangingPunct="1">
              <a:buFontTx/>
              <a:buNone/>
              <a:defRPr/>
            </a:pPr>
            <a:r>
              <a:rPr lang="en-US" altLang="en-US" sz="2000" dirty="0" smtClean="0">
                <a:latin typeface="Arial" panose="020B0604020202020204" pitchFamily="34" charset="0"/>
                <a:cs typeface="Arial" panose="020B0604020202020204" pitchFamily="34" charset="0"/>
              </a:rPr>
              <a:t>#4: </a:t>
            </a:r>
            <a:r>
              <a:rPr lang="en-US" altLang="en-US" sz="2000" dirty="0">
                <a:latin typeface="Arial" panose="020B0604020202020204" pitchFamily="34" charset="0"/>
                <a:cs typeface="Arial" panose="020B0604020202020204" pitchFamily="34" charset="0"/>
              </a:rPr>
              <a:t>Improvement of </a:t>
            </a:r>
            <a:r>
              <a:rPr lang="en-US" altLang="en-US" sz="2000" dirty="0" smtClean="0">
                <a:latin typeface="Arial" panose="020B0604020202020204" pitchFamily="34" charset="0"/>
                <a:cs typeface="Arial" panose="020B0604020202020204" pitchFamily="34" charset="0"/>
              </a:rPr>
              <a:t>bicycle </a:t>
            </a:r>
            <a:br>
              <a:rPr lang="en-US" altLang="en-US" sz="2000" dirty="0" smtClean="0">
                <a:latin typeface="Arial" panose="020B0604020202020204" pitchFamily="34" charset="0"/>
                <a:cs typeface="Arial" panose="020B0604020202020204" pitchFamily="34" charset="0"/>
              </a:rPr>
            </a:br>
            <a:r>
              <a:rPr lang="en-US" altLang="en-US" sz="2000" dirty="0" smtClean="0">
                <a:latin typeface="Arial" panose="020B0604020202020204" pitchFamily="34" charset="0"/>
                <a:cs typeface="Arial" panose="020B0604020202020204" pitchFamily="34" charset="0"/>
              </a:rPr>
              <a:t>facilities (parking, locks)</a:t>
            </a:r>
          </a:p>
          <a:p>
            <a:pPr eaLnBrk="1" hangingPunct="1">
              <a:buFont typeface="Wingdings" panose="05000000000000000000" pitchFamily="2" charset="2"/>
              <a:buChar char="§"/>
              <a:defRPr/>
            </a:pPr>
            <a:endParaRPr lang="fr-BE" altLang="en-US" sz="1800" kern="0" dirty="0" smtClean="0">
              <a:solidFill>
                <a:srgbClr val="FF0000"/>
              </a:solidFill>
            </a:endParaRPr>
          </a:p>
        </p:txBody>
      </p:sp>
    </p:spTree>
    <p:extLst>
      <p:ext uri="{BB962C8B-B14F-4D97-AF65-F5344CB8AC3E}">
        <p14:creationId xmlns:p14="http://schemas.microsoft.com/office/powerpoint/2010/main" xmlns="" val="14167871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449" y="5661310"/>
            <a:ext cx="1989647" cy="253916"/>
          </a:xfrm>
          <a:prstGeom prst="rect">
            <a:avLst/>
          </a:prstGeom>
          <a:noFill/>
        </p:spPr>
        <p:txBody>
          <a:bodyPr wrap="none" rtlCol="0">
            <a:spAutoFit/>
          </a:bodyPr>
          <a:lstStyle/>
          <a:p>
            <a:r>
              <a:rPr lang="en-US" sz="1050" dirty="0" smtClean="0">
                <a:solidFill>
                  <a:srgbClr val="575756"/>
                </a:solidFill>
                <a:latin typeface="Arial" panose="020B0604020202020204" pitchFamily="34" charset="0"/>
                <a:cs typeface="Arial" panose="020B0604020202020204" pitchFamily="34" charset="0"/>
              </a:rPr>
              <a:t>#</a:t>
            </a:r>
            <a:r>
              <a:rPr lang="en-US" sz="1050" b="1" dirty="0" smtClean="0">
                <a:solidFill>
                  <a:srgbClr val="575756"/>
                </a:solidFill>
                <a:latin typeface="Arial" panose="020B0604020202020204" pitchFamily="34" charset="0"/>
                <a:cs typeface="Arial" panose="020B0604020202020204" pitchFamily="34" charset="0"/>
              </a:rPr>
              <a:t>mobility</a:t>
            </a:r>
            <a:r>
              <a:rPr lang="en-US" sz="1050" dirty="0" smtClean="0">
                <a:solidFill>
                  <a:srgbClr val="575756"/>
                </a:solidFill>
                <a:latin typeface="Arial" panose="020B0604020202020204" pitchFamily="34" charset="0"/>
                <a:cs typeface="Arial" panose="020B0604020202020204" pitchFamily="34" charset="0"/>
              </a:rPr>
              <a:t>week #</a:t>
            </a:r>
            <a:r>
              <a:rPr lang="en-US" sz="1050" b="1" dirty="0" err="1" smtClean="0">
                <a:solidFill>
                  <a:srgbClr val="575756"/>
                </a:solidFill>
                <a:latin typeface="Arial" panose="020B0604020202020204" pitchFamily="34" charset="0"/>
                <a:cs typeface="Arial" panose="020B0604020202020204" pitchFamily="34" charset="0"/>
              </a:rPr>
              <a:t>local</a:t>
            </a:r>
            <a:r>
              <a:rPr lang="en-US" sz="1050" dirty="0" err="1" smtClean="0">
                <a:solidFill>
                  <a:srgbClr val="575756"/>
                </a:solidFill>
                <a:latin typeface="Arial" panose="020B0604020202020204" pitchFamily="34" charset="0"/>
                <a:cs typeface="Arial" panose="020B0604020202020204" pitchFamily="34" charset="0"/>
              </a:rPr>
              <a:t>hashtag</a:t>
            </a:r>
            <a:endParaRPr lang="en-US" sz="1050" dirty="0">
              <a:solidFill>
                <a:srgbClr val="575756"/>
              </a:solidFill>
              <a:latin typeface="Arial" panose="020B0604020202020204" pitchFamily="34" charset="0"/>
              <a:cs typeface="Arial" panose="020B0604020202020204" pitchFamily="34" charset="0"/>
            </a:endParaRPr>
          </a:p>
        </p:txBody>
      </p:sp>
      <p:pic>
        <p:nvPicPr>
          <p:cNvPr id="6" name="Picture 2" descr="http://vignette1.wikia.nocookie.net/dusktilldawn/images/1/1a/Twitter_logo.png/revision/latest?cb=2014050721083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04441"/>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384848" y="5229250"/>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sp>
        <p:nvSpPr>
          <p:cNvPr id="12" name="TextBox 11"/>
          <p:cNvSpPr txBox="1"/>
          <p:nvPr/>
        </p:nvSpPr>
        <p:spPr>
          <a:xfrm>
            <a:off x="403381" y="5452974"/>
            <a:ext cx="1609736" cy="253916"/>
          </a:xfrm>
          <a:prstGeom prst="rect">
            <a:avLst/>
          </a:prstGeom>
          <a:noFill/>
        </p:spPr>
        <p:txBody>
          <a:bodyPr wrap="none" rtlCol="0">
            <a:spAutoFit/>
          </a:bodyPr>
          <a:lstStyle/>
          <a:p>
            <a:r>
              <a:rPr lang="en-GB" sz="1050" b="1" i="1" dirty="0" smtClean="0">
                <a:solidFill>
                  <a:srgbClr val="164194"/>
                </a:solidFill>
                <a:latin typeface="Arial" panose="020B0604020202020204" pitchFamily="34" charset="0"/>
                <a:cs typeface="Arial" panose="020B0604020202020204" pitchFamily="34" charset="0"/>
              </a:rPr>
              <a:t>www.mobilityweek.eu</a:t>
            </a:r>
            <a:endParaRPr lang="en-GB" sz="1050" b="1" i="1" dirty="0">
              <a:solidFill>
                <a:srgbClr val="164194"/>
              </a:solidFill>
              <a:latin typeface="Arial" panose="020B0604020202020204" pitchFamily="34" charset="0"/>
              <a:cs typeface="Arial" panose="020B0604020202020204" pitchFamily="34" charset="0"/>
            </a:endParaRPr>
          </a:p>
        </p:txBody>
      </p:sp>
      <p:sp>
        <p:nvSpPr>
          <p:cNvPr id="13" name="TextBox 12"/>
          <p:cNvSpPr txBox="1"/>
          <p:nvPr/>
        </p:nvSpPr>
        <p:spPr>
          <a:xfrm>
            <a:off x="452556" y="168813"/>
            <a:ext cx="3039294" cy="307777"/>
          </a:xfrm>
          <a:prstGeom prst="rect">
            <a:avLst/>
          </a:prstGeom>
          <a:noFill/>
        </p:spPr>
        <p:txBody>
          <a:bodyPr wrap="none" lIns="0" tIns="0" rIns="0" bIns="0" rtlCol="0">
            <a:spAutoFit/>
          </a:bodyPr>
          <a:lstStyle/>
          <a:p>
            <a:r>
              <a:rPr lang="en-GB" sz="2000" spc="-150" dirty="0" smtClean="0">
                <a:solidFill>
                  <a:srgbClr val="164194"/>
                </a:solidFill>
                <a:latin typeface="Arial" panose="020B0604020202020204" pitchFamily="34" charset="0"/>
                <a:cs typeface="Arial" panose="020B0604020202020204" pitchFamily="34" charset="0"/>
              </a:rPr>
              <a:t>EUROPEAN</a:t>
            </a:r>
            <a:r>
              <a:rPr lang="en-GB" sz="2000" b="1" spc="-150" dirty="0" smtClean="0">
                <a:solidFill>
                  <a:srgbClr val="164194"/>
                </a:solidFill>
                <a:latin typeface="Arial" panose="020B0604020202020204" pitchFamily="34" charset="0"/>
                <a:cs typeface="Arial" panose="020B0604020202020204" pitchFamily="34" charset="0"/>
              </a:rPr>
              <a:t>MOBILITY</a:t>
            </a:r>
            <a:r>
              <a:rPr lang="en-GB" sz="2000" spc="-150" dirty="0" smtClean="0">
                <a:solidFill>
                  <a:srgbClr val="164194"/>
                </a:solidFill>
                <a:latin typeface="Arial" panose="020B0604020202020204" pitchFamily="34" charset="0"/>
                <a:cs typeface="Arial" panose="020B0604020202020204" pitchFamily="34" charset="0"/>
              </a:rPr>
              <a:t>WEEK</a:t>
            </a:r>
            <a:endParaRPr lang="en-GB" sz="2000" spc="-150" dirty="0">
              <a:solidFill>
                <a:srgbClr val="164194"/>
              </a:solidFill>
              <a:latin typeface="Arial" panose="020B0604020202020204" pitchFamily="34" charset="0"/>
              <a:cs typeface="Arial" panose="020B0604020202020204" pitchFamily="34" charset="0"/>
            </a:endParaRPr>
          </a:p>
        </p:txBody>
      </p:sp>
      <p:sp>
        <p:nvSpPr>
          <p:cNvPr id="14" name="TextBox 13"/>
          <p:cNvSpPr txBox="1"/>
          <p:nvPr/>
        </p:nvSpPr>
        <p:spPr>
          <a:xfrm>
            <a:off x="435823" y="404580"/>
            <a:ext cx="1383392" cy="184666"/>
          </a:xfrm>
          <a:prstGeom prst="rect">
            <a:avLst/>
          </a:prstGeom>
          <a:noFill/>
        </p:spPr>
        <p:txBody>
          <a:bodyPr wrap="none" lIns="0" tIns="0" rIns="0" bIns="0" rtlCol="0">
            <a:spAutoFit/>
          </a:bodyPr>
          <a:lstStyle/>
          <a:p>
            <a:r>
              <a:rPr lang="en-GB" sz="1200" dirty="0" smtClean="0">
                <a:solidFill>
                  <a:srgbClr val="164194"/>
                </a:solidFill>
                <a:latin typeface="Arial" panose="020B0604020202020204" pitchFamily="34" charset="0"/>
                <a:cs typeface="Arial" panose="020B0604020202020204" pitchFamily="34" charset="0"/>
              </a:rPr>
              <a:t>16-22 SEPTEMBER</a:t>
            </a:r>
            <a:endParaRPr lang="en-GB" sz="1200" dirty="0">
              <a:solidFill>
                <a:srgbClr val="164194"/>
              </a:solidFill>
              <a:latin typeface="Arial" panose="020B0604020202020204" pitchFamily="34" charset="0"/>
              <a:cs typeface="Arial" panose="020B0604020202020204" pitchFamily="34" charset="0"/>
            </a:endParaRPr>
          </a:p>
        </p:txBody>
      </p:sp>
      <p:sp>
        <p:nvSpPr>
          <p:cNvPr id="15" name="Text Placeholder 2"/>
          <p:cNvSpPr>
            <a:spLocks noGrp="1"/>
          </p:cNvSpPr>
          <p:nvPr>
            <p:ph type="body" sz="quarter" idx="11"/>
          </p:nvPr>
        </p:nvSpPr>
        <p:spPr>
          <a:xfrm>
            <a:off x="326755" y="681060"/>
            <a:ext cx="2984920" cy="546597"/>
          </a:xfrm>
        </p:spPr>
        <p:txBody>
          <a:bodyPr/>
          <a:lstStyle/>
          <a:p>
            <a:pPr marL="0" indent="0">
              <a:buNone/>
            </a:pPr>
            <a:r>
              <a:rPr lang="en-US" sz="2000" b="1" dirty="0"/>
              <a:t>Permanent Measures</a:t>
            </a:r>
          </a:p>
        </p:txBody>
      </p:sp>
      <p:pic>
        <p:nvPicPr>
          <p:cNvPr id="19" name="Picture 1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pic>
        <p:nvPicPr>
          <p:cNvPr id="17" name="Picture 1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133565" y="292327"/>
            <a:ext cx="1766887" cy="2446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168115" y="2602140"/>
            <a:ext cx="1787525" cy="238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5"/>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180815" y="339952"/>
            <a:ext cx="2844800" cy="213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3"/>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51777" y="2602140"/>
            <a:ext cx="3576638" cy="238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
          <p:cNvPicPr>
            <a:picLocks noChangeAspect="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087402" y="2876777"/>
            <a:ext cx="2813050" cy="2109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5"/>
          <p:cNvSpPr>
            <a:spLocks noChangeArrowheads="1"/>
          </p:cNvSpPr>
          <p:nvPr/>
        </p:nvSpPr>
        <p:spPr bwMode="auto">
          <a:xfrm>
            <a:off x="6114390" y="4756377"/>
            <a:ext cx="1822450"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US" altLang="en-US" sz="900">
                <a:solidFill>
                  <a:schemeClr val="bg1"/>
                </a:solidFill>
              </a:rPr>
              <a:t>Photo credit: Josu Ateca Acebo</a:t>
            </a:r>
          </a:p>
        </p:txBody>
      </p:sp>
      <p:sp>
        <p:nvSpPr>
          <p:cNvPr id="24" name="Rectangle 5"/>
          <p:cNvSpPr>
            <a:spLocks noChangeArrowheads="1"/>
          </p:cNvSpPr>
          <p:nvPr/>
        </p:nvSpPr>
        <p:spPr bwMode="auto">
          <a:xfrm>
            <a:off x="4164940" y="4773840"/>
            <a:ext cx="1608137"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US" altLang="en-US" sz="900">
                <a:solidFill>
                  <a:schemeClr val="bg1"/>
                </a:solidFill>
              </a:rPr>
              <a:t>Photo credit: JSimpson</a:t>
            </a:r>
          </a:p>
        </p:txBody>
      </p:sp>
      <p:sp>
        <p:nvSpPr>
          <p:cNvPr id="25" name="Rectangle 5"/>
          <p:cNvSpPr>
            <a:spLocks noChangeArrowheads="1"/>
          </p:cNvSpPr>
          <p:nvPr/>
        </p:nvSpPr>
        <p:spPr bwMode="auto">
          <a:xfrm>
            <a:off x="4180815" y="2244952"/>
            <a:ext cx="1606550"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US" altLang="en-US" sz="900">
                <a:solidFill>
                  <a:schemeClr val="bg1"/>
                </a:solidFill>
              </a:rPr>
              <a:t>Photo credit: JSimpson</a:t>
            </a:r>
          </a:p>
        </p:txBody>
      </p:sp>
      <p:sp>
        <p:nvSpPr>
          <p:cNvPr id="32" name="Rectangle 5"/>
          <p:cNvSpPr>
            <a:spLocks noChangeArrowheads="1"/>
          </p:cNvSpPr>
          <p:nvPr/>
        </p:nvSpPr>
        <p:spPr bwMode="auto">
          <a:xfrm>
            <a:off x="7133565" y="2508477"/>
            <a:ext cx="1608137"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US" altLang="en-US" sz="900">
                <a:solidFill>
                  <a:schemeClr val="bg1"/>
                </a:solidFill>
              </a:rPr>
              <a:t>Photo credit: JSimpson</a:t>
            </a:r>
          </a:p>
        </p:txBody>
      </p:sp>
      <p:sp>
        <p:nvSpPr>
          <p:cNvPr id="33" name="Rectangle 5"/>
          <p:cNvSpPr>
            <a:spLocks noChangeArrowheads="1"/>
          </p:cNvSpPr>
          <p:nvPr/>
        </p:nvSpPr>
        <p:spPr bwMode="auto">
          <a:xfrm rot="-5400000">
            <a:off x="2900496" y="3739583"/>
            <a:ext cx="1955800"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US" altLang="en-US" sz="900">
                <a:solidFill>
                  <a:schemeClr val="bg1"/>
                </a:solidFill>
              </a:rPr>
              <a:t>Photo credit: MSimpsonLogonder</a:t>
            </a:r>
          </a:p>
        </p:txBody>
      </p:sp>
      <p:sp>
        <p:nvSpPr>
          <p:cNvPr id="34" name="Rectangle 3"/>
          <p:cNvSpPr txBox="1">
            <a:spLocks noChangeArrowheads="1"/>
          </p:cNvSpPr>
          <p:nvPr/>
        </p:nvSpPr>
        <p:spPr bwMode="auto">
          <a:xfrm>
            <a:off x="326755" y="1124680"/>
            <a:ext cx="3998136"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77825" indent="-377825" algn="l" rtl="0" eaLnBrk="0" fontAlgn="base" hangingPunct="0">
              <a:lnSpc>
                <a:spcPct val="95000"/>
              </a:lnSpc>
              <a:spcBef>
                <a:spcPct val="20000"/>
              </a:spcBef>
              <a:spcAft>
                <a:spcPct val="0"/>
              </a:spcAft>
              <a:buClr>
                <a:schemeClr val="hlink"/>
              </a:buClr>
              <a:buBlip>
                <a:blip r:embed="rId10"/>
              </a:buBlip>
              <a:defRPr sz="2400">
                <a:solidFill>
                  <a:schemeClr val="tx1"/>
                </a:solidFill>
                <a:latin typeface="+mn-lt"/>
                <a:ea typeface="+mn-ea"/>
                <a:cs typeface="+mn-cs"/>
              </a:defRPr>
            </a:lvl1pPr>
            <a:lvl2pPr marL="858838" indent="-290513" algn="l" rtl="0" eaLnBrk="0" fontAlgn="base" hangingPunct="0">
              <a:lnSpc>
                <a:spcPct val="95000"/>
              </a:lnSpc>
              <a:spcBef>
                <a:spcPct val="20000"/>
              </a:spcBef>
              <a:spcAft>
                <a:spcPct val="0"/>
              </a:spcAft>
              <a:buClr>
                <a:schemeClr val="hlink"/>
              </a:buClr>
              <a:buSzPct val="85000"/>
              <a:buBlip>
                <a:blip r:embed="rId11"/>
              </a:buBlip>
              <a:defRPr sz="2200">
                <a:solidFill>
                  <a:schemeClr val="tx1"/>
                </a:solidFill>
                <a:latin typeface="+mn-lt"/>
                <a:ea typeface="+mn-ea"/>
              </a:defRPr>
            </a:lvl2pPr>
            <a:lvl3pPr marL="1425575" indent="-282575" algn="l" rtl="0" eaLnBrk="0" fontAlgn="base" hangingPunct="0">
              <a:lnSpc>
                <a:spcPct val="95000"/>
              </a:lnSpc>
              <a:spcBef>
                <a:spcPct val="20000"/>
              </a:spcBef>
              <a:spcAft>
                <a:spcPct val="0"/>
              </a:spcAft>
              <a:buClr>
                <a:schemeClr val="hlink"/>
              </a:buClr>
              <a:buSzPct val="125000"/>
              <a:buFont typeface="Tahoma" pitchFamily="34" charset="0"/>
              <a:buChar char="•"/>
              <a:defRPr sz="2200">
                <a:solidFill>
                  <a:schemeClr val="tx1"/>
                </a:solidFill>
                <a:latin typeface="+mn-lt"/>
                <a:ea typeface="+mn-ea"/>
              </a:defRPr>
            </a:lvl3pPr>
            <a:lvl4pPr marL="1905000" indent="-192088" algn="l" rtl="0" eaLnBrk="0" fontAlgn="base" hangingPunct="0">
              <a:lnSpc>
                <a:spcPct val="95000"/>
              </a:lnSpc>
              <a:spcBef>
                <a:spcPct val="20000"/>
              </a:spcBef>
              <a:spcAft>
                <a:spcPct val="0"/>
              </a:spcAft>
              <a:buClr>
                <a:schemeClr val="tx1"/>
              </a:buClr>
              <a:buFont typeface="Tahoma" panose="020B0604030504040204" pitchFamily="34" charset="0"/>
              <a:buChar char="•"/>
              <a:defRPr sz="2000">
                <a:solidFill>
                  <a:schemeClr val="tx1"/>
                </a:solidFill>
                <a:latin typeface="+mn-lt"/>
                <a:ea typeface="+mn-ea"/>
              </a:defRPr>
            </a:lvl4pPr>
            <a:lvl5pPr marL="2360613" indent="-228600" algn="l" rtl="0" eaLnBrk="0" fontAlgn="base" hangingPunct="0">
              <a:lnSpc>
                <a:spcPct val="95000"/>
              </a:lnSpc>
              <a:spcBef>
                <a:spcPct val="20000"/>
              </a:spcBef>
              <a:spcAft>
                <a:spcPct val="0"/>
              </a:spcAft>
              <a:buClr>
                <a:schemeClr val="tx1"/>
              </a:buClr>
              <a:buSzPct val="80000"/>
              <a:buChar char="–"/>
              <a:defRPr sz="2000">
                <a:solidFill>
                  <a:schemeClr val="tx1"/>
                </a:solidFill>
                <a:latin typeface="+mn-lt"/>
                <a:ea typeface="+mn-ea"/>
              </a:defRPr>
            </a:lvl5pPr>
            <a:lvl6pPr marL="2817813" indent="-228600" algn="l" rtl="0" fontAlgn="base">
              <a:lnSpc>
                <a:spcPct val="95000"/>
              </a:lnSpc>
              <a:spcBef>
                <a:spcPct val="20000"/>
              </a:spcBef>
              <a:spcAft>
                <a:spcPct val="0"/>
              </a:spcAft>
              <a:buClr>
                <a:schemeClr val="tx1"/>
              </a:buClr>
              <a:buSzPct val="80000"/>
              <a:buChar char="–"/>
              <a:defRPr sz="2000">
                <a:solidFill>
                  <a:schemeClr val="tx1"/>
                </a:solidFill>
                <a:latin typeface="+mn-lt"/>
                <a:ea typeface="+mn-ea"/>
              </a:defRPr>
            </a:lvl6pPr>
            <a:lvl7pPr marL="3275013" indent="-228600" algn="l" rtl="0" fontAlgn="base">
              <a:lnSpc>
                <a:spcPct val="95000"/>
              </a:lnSpc>
              <a:spcBef>
                <a:spcPct val="20000"/>
              </a:spcBef>
              <a:spcAft>
                <a:spcPct val="0"/>
              </a:spcAft>
              <a:buClr>
                <a:schemeClr val="tx1"/>
              </a:buClr>
              <a:buSzPct val="80000"/>
              <a:buChar char="–"/>
              <a:defRPr sz="2000">
                <a:solidFill>
                  <a:schemeClr val="tx1"/>
                </a:solidFill>
                <a:latin typeface="+mn-lt"/>
                <a:ea typeface="+mn-ea"/>
              </a:defRPr>
            </a:lvl7pPr>
            <a:lvl8pPr marL="3732213" indent="-228600" algn="l" rtl="0" fontAlgn="base">
              <a:lnSpc>
                <a:spcPct val="95000"/>
              </a:lnSpc>
              <a:spcBef>
                <a:spcPct val="20000"/>
              </a:spcBef>
              <a:spcAft>
                <a:spcPct val="0"/>
              </a:spcAft>
              <a:buClr>
                <a:schemeClr val="tx1"/>
              </a:buClr>
              <a:buSzPct val="80000"/>
              <a:buChar char="–"/>
              <a:defRPr sz="2000">
                <a:solidFill>
                  <a:schemeClr val="tx1"/>
                </a:solidFill>
                <a:latin typeface="+mn-lt"/>
                <a:ea typeface="+mn-ea"/>
              </a:defRPr>
            </a:lvl8pPr>
            <a:lvl9pPr marL="4189413" indent="-228600" algn="l" rtl="0" fontAlgn="base">
              <a:lnSpc>
                <a:spcPct val="95000"/>
              </a:lnSpc>
              <a:spcBef>
                <a:spcPct val="20000"/>
              </a:spcBef>
              <a:spcAft>
                <a:spcPct val="0"/>
              </a:spcAft>
              <a:buClr>
                <a:schemeClr val="tx1"/>
              </a:buClr>
              <a:buSzPct val="80000"/>
              <a:buChar char="–"/>
              <a:defRPr sz="2000">
                <a:solidFill>
                  <a:schemeClr val="tx1"/>
                </a:solidFill>
                <a:latin typeface="+mn-lt"/>
                <a:ea typeface="+mn-ea"/>
              </a:defRPr>
            </a:lvl9pPr>
          </a:lstStyle>
          <a:p>
            <a:pPr marL="0" indent="0" eaLnBrk="1" hangingPunct="1">
              <a:buFontTx/>
              <a:buNone/>
              <a:defRPr/>
            </a:pPr>
            <a:r>
              <a:rPr lang="en-US" sz="1800" b="1" dirty="0" smtClean="0">
                <a:latin typeface="Arial" panose="020B0604020202020204" pitchFamily="34" charset="0"/>
                <a:cs typeface="Arial" panose="020B0604020202020204" pitchFamily="34" charset="0"/>
              </a:rPr>
              <a:t>Mobility management: </a:t>
            </a:r>
            <a:r>
              <a:rPr lang="en-US" sz="1800" dirty="0" smtClean="0">
                <a:latin typeface="Arial" panose="020B0604020202020204" pitchFamily="34" charset="0"/>
                <a:cs typeface="Arial" panose="020B0604020202020204" pitchFamily="34" charset="0"/>
              </a:rPr>
              <a:t/>
            </a:r>
            <a:br>
              <a:rPr lang="en-US" sz="1800" dirty="0" smtClean="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#3 </a:t>
            </a:r>
            <a:r>
              <a:rPr lang="en-US" sz="1800" dirty="0" smtClean="0">
                <a:latin typeface="Arial" panose="020B0604020202020204" pitchFamily="34" charset="0"/>
                <a:cs typeface="Arial" panose="020B0604020202020204" pitchFamily="34" charset="0"/>
              </a:rPr>
              <a:t>Launch of awareness </a:t>
            </a:r>
            <a:br>
              <a:rPr lang="en-US" sz="1800"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raising campaigns</a:t>
            </a:r>
          </a:p>
          <a:p>
            <a:pPr marL="0" indent="0" eaLnBrk="1" hangingPunct="1">
              <a:buFontTx/>
              <a:buNone/>
              <a:defRPr/>
            </a:pPr>
            <a:r>
              <a:rPr lang="en-US" sz="1800" b="1" dirty="0" smtClean="0">
                <a:latin typeface="Arial" panose="020B0604020202020204" pitchFamily="34" charset="0"/>
                <a:cs typeface="Arial" panose="020B0604020202020204" pitchFamily="34" charset="0"/>
              </a:rPr>
              <a:t>Traffic calming &amp; reduced access: </a:t>
            </a:r>
            <a:br>
              <a:rPr lang="en-US" sz="1800" b="1"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#5: Speed reduction near schools</a:t>
            </a:r>
          </a:p>
          <a:p>
            <a:pPr eaLnBrk="1" hangingPunct="1">
              <a:buFont typeface="Wingdings" panose="05000000000000000000" pitchFamily="2" charset="2"/>
              <a:buChar char="§"/>
              <a:defRPr/>
            </a:pPr>
            <a:endParaRPr lang="fr-BE" altLang="en-US" sz="1600" kern="0" dirty="0" smtClean="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4406973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449" y="5661310"/>
            <a:ext cx="1989647" cy="253916"/>
          </a:xfrm>
          <a:prstGeom prst="rect">
            <a:avLst/>
          </a:prstGeom>
          <a:noFill/>
        </p:spPr>
        <p:txBody>
          <a:bodyPr wrap="none" rtlCol="0">
            <a:spAutoFit/>
          </a:bodyPr>
          <a:lstStyle/>
          <a:p>
            <a:r>
              <a:rPr lang="en-US" sz="1050" dirty="0" smtClean="0">
                <a:solidFill>
                  <a:srgbClr val="575756"/>
                </a:solidFill>
                <a:latin typeface="Arial" panose="020B0604020202020204" pitchFamily="34" charset="0"/>
                <a:cs typeface="Arial" panose="020B0604020202020204" pitchFamily="34" charset="0"/>
              </a:rPr>
              <a:t>#</a:t>
            </a:r>
            <a:r>
              <a:rPr lang="en-US" sz="1050" b="1" dirty="0" smtClean="0">
                <a:solidFill>
                  <a:srgbClr val="575756"/>
                </a:solidFill>
                <a:latin typeface="Arial" panose="020B0604020202020204" pitchFamily="34" charset="0"/>
                <a:cs typeface="Arial" panose="020B0604020202020204" pitchFamily="34" charset="0"/>
              </a:rPr>
              <a:t>mobility</a:t>
            </a:r>
            <a:r>
              <a:rPr lang="en-US" sz="1050" dirty="0" smtClean="0">
                <a:solidFill>
                  <a:srgbClr val="575756"/>
                </a:solidFill>
                <a:latin typeface="Arial" panose="020B0604020202020204" pitchFamily="34" charset="0"/>
                <a:cs typeface="Arial" panose="020B0604020202020204" pitchFamily="34" charset="0"/>
              </a:rPr>
              <a:t>week #</a:t>
            </a:r>
            <a:r>
              <a:rPr lang="en-US" sz="1050" b="1" dirty="0" err="1" smtClean="0">
                <a:solidFill>
                  <a:srgbClr val="575756"/>
                </a:solidFill>
                <a:latin typeface="Arial" panose="020B0604020202020204" pitchFamily="34" charset="0"/>
                <a:cs typeface="Arial" panose="020B0604020202020204" pitchFamily="34" charset="0"/>
              </a:rPr>
              <a:t>local</a:t>
            </a:r>
            <a:r>
              <a:rPr lang="en-US" sz="1050" dirty="0" err="1" smtClean="0">
                <a:solidFill>
                  <a:srgbClr val="575756"/>
                </a:solidFill>
                <a:latin typeface="Arial" panose="020B0604020202020204" pitchFamily="34" charset="0"/>
                <a:cs typeface="Arial" panose="020B0604020202020204" pitchFamily="34" charset="0"/>
              </a:rPr>
              <a:t>hashtag</a:t>
            </a:r>
            <a:endParaRPr lang="en-US" sz="1050" dirty="0">
              <a:solidFill>
                <a:srgbClr val="575756"/>
              </a:solidFill>
              <a:latin typeface="Arial" panose="020B0604020202020204" pitchFamily="34" charset="0"/>
              <a:cs typeface="Arial" panose="020B0604020202020204" pitchFamily="34" charset="0"/>
            </a:endParaRPr>
          </a:p>
        </p:txBody>
      </p:sp>
      <p:pic>
        <p:nvPicPr>
          <p:cNvPr id="6" name="Picture 2" descr="http://vignette1.wikia.nocookie.net/dusktilldawn/images/1/1a/Twitter_logo.png/revision/latest?cb=2014050721083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04441"/>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384848" y="5229250"/>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sp>
        <p:nvSpPr>
          <p:cNvPr id="12" name="TextBox 11"/>
          <p:cNvSpPr txBox="1"/>
          <p:nvPr/>
        </p:nvSpPr>
        <p:spPr>
          <a:xfrm>
            <a:off x="403381" y="5452974"/>
            <a:ext cx="1609736" cy="253916"/>
          </a:xfrm>
          <a:prstGeom prst="rect">
            <a:avLst/>
          </a:prstGeom>
          <a:noFill/>
        </p:spPr>
        <p:txBody>
          <a:bodyPr wrap="none" rtlCol="0">
            <a:spAutoFit/>
          </a:bodyPr>
          <a:lstStyle/>
          <a:p>
            <a:r>
              <a:rPr lang="en-GB" sz="1050" b="1" i="1" dirty="0" smtClean="0">
                <a:solidFill>
                  <a:srgbClr val="164194"/>
                </a:solidFill>
                <a:latin typeface="Arial" panose="020B0604020202020204" pitchFamily="34" charset="0"/>
                <a:cs typeface="Arial" panose="020B0604020202020204" pitchFamily="34" charset="0"/>
              </a:rPr>
              <a:t>www.mobilityweek.eu</a:t>
            </a:r>
            <a:endParaRPr lang="en-GB" sz="1050" b="1" i="1" dirty="0">
              <a:solidFill>
                <a:srgbClr val="164194"/>
              </a:solidFill>
              <a:latin typeface="Arial" panose="020B0604020202020204" pitchFamily="34" charset="0"/>
              <a:cs typeface="Arial" panose="020B0604020202020204" pitchFamily="34" charset="0"/>
            </a:endParaRPr>
          </a:p>
        </p:txBody>
      </p:sp>
      <p:sp>
        <p:nvSpPr>
          <p:cNvPr id="13" name="TextBox 12"/>
          <p:cNvSpPr txBox="1"/>
          <p:nvPr/>
        </p:nvSpPr>
        <p:spPr>
          <a:xfrm>
            <a:off x="452556" y="168813"/>
            <a:ext cx="3039294" cy="307777"/>
          </a:xfrm>
          <a:prstGeom prst="rect">
            <a:avLst/>
          </a:prstGeom>
          <a:noFill/>
        </p:spPr>
        <p:txBody>
          <a:bodyPr wrap="none" lIns="0" tIns="0" rIns="0" bIns="0" rtlCol="0">
            <a:spAutoFit/>
          </a:bodyPr>
          <a:lstStyle/>
          <a:p>
            <a:r>
              <a:rPr lang="en-GB" sz="2000" spc="-150" dirty="0" smtClean="0">
                <a:solidFill>
                  <a:srgbClr val="164194"/>
                </a:solidFill>
                <a:latin typeface="Arial" panose="020B0604020202020204" pitchFamily="34" charset="0"/>
                <a:cs typeface="Arial" panose="020B0604020202020204" pitchFamily="34" charset="0"/>
              </a:rPr>
              <a:t>EUROPEAN</a:t>
            </a:r>
            <a:r>
              <a:rPr lang="en-GB" sz="2000" b="1" spc="-150" dirty="0" smtClean="0">
                <a:solidFill>
                  <a:srgbClr val="164194"/>
                </a:solidFill>
                <a:latin typeface="Arial" panose="020B0604020202020204" pitchFamily="34" charset="0"/>
                <a:cs typeface="Arial" panose="020B0604020202020204" pitchFamily="34" charset="0"/>
              </a:rPr>
              <a:t>MOBILITY</a:t>
            </a:r>
            <a:r>
              <a:rPr lang="en-GB" sz="2000" spc="-150" dirty="0" smtClean="0">
                <a:solidFill>
                  <a:srgbClr val="164194"/>
                </a:solidFill>
                <a:latin typeface="Arial" panose="020B0604020202020204" pitchFamily="34" charset="0"/>
                <a:cs typeface="Arial" panose="020B0604020202020204" pitchFamily="34" charset="0"/>
              </a:rPr>
              <a:t>WEEK</a:t>
            </a:r>
            <a:endParaRPr lang="en-GB" sz="2000" spc="-150" dirty="0">
              <a:solidFill>
                <a:srgbClr val="164194"/>
              </a:solidFill>
              <a:latin typeface="Arial" panose="020B0604020202020204" pitchFamily="34" charset="0"/>
              <a:cs typeface="Arial" panose="020B0604020202020204" pitchFamily="34" charset="0"/>
            </a:endParaRPr>
          </a:p>
        </p:txBody>
      </p:sp>
      <p:sp>
        <p:nvSpPr>
          <p:cNvPr id="14" name="TextBox 13"/>
          <p:cNvSpPr txBox="1"/>
          <p:nvPr/>
        </p:nvSpPr>
        <p:spPr>
          <a:xfrm>
            <a:off x="435823" y="404580"/>
            <a:ext cx="1383392" cy="184666"/>
          </a:xfrm>
          <a:prstGeom prst="rect">
            <a:avLst/>
          </a:prstGeom>
          <a:noFill/>
        </p:spPr>
        <p:txBody>
          <a:bodyPr wrap="none" lIns="0" tIns="0" rIns="0" bIns="0" rtlCol="0">
            <a:spAutoFit/>
          </a:bodyPr>
          <a:lstStyle/>
          <a:p>
            <a:r>
              <a:rPr lang="en-GB" sz="1200" dirty="0" smtClean="0">
                <a:solidFill>
                  <a:srgbClr val="164194"/>
                </a:solidFill>
                <a:latin typeface="Arial" panose="020B0604020202020204" pitchFamily="34" charset="0"/>
                <a:cs typeface="Arial" panose="020B0604020202020204" pitchFamily="34" charset="0"/>
              </a:rPr>
              <a:t>16-22 SEPTEMBER</a:t>
            </a:r>
            <a:endParaRPr lang="en-GB" sz="1200" dirty="0">
              <a:solidFill>
                <a:srgbClr val="164194"/>
              </a:solidFill>
              <a:latin typeface="Arial" panose="020B0604020202020204" pitchFamily="34" charset="0"/>
              <a:cs typeface="Arial" panose="020B0604020202020204" pitchFamily="34" charset="0"/>
            </a:endParaRPr>
          </a:p>
        </p:txBody>
      </p:sp>
      <p:sp>
        <p:nvSpPr>
          <p:cNvPr id="15" name="Text Placeholder 2"/>
          <p:cNvSpPr>
            <a:spLocks noGrp="1"/>
          </p:cNvSpPr>
          <p:nvPr>
            <p:ph type="body" sz="quarter" idx="11"/>
          </p:nvPr>
        </p:nvSpPr>
        <p:spPr>
          <a:xfrm>
            <a:off x="384848" y="1279273"/>
            <a:ext cx="5680829" cy="3877967"/>
          </a:xfrm>
        </p:spPr>
        <p:txBody>
          <a:bodyPr/>
          <a:lstStyle/>
          <a:p>
            <a:pPr marL="0" indent="0">
              <a:buNone/>
            </a:pPr>
            <a:r>
              <a:rPr lang="en-US" sz="2000" b="1" dirty="0" smtClean="0"/>
              <a:t>PLEASE!</a:t>
            </a:r>
            <a:endParaRPr lang="en-US" sz="2000" b="1" dirty="0"/>
          </a:p>
          <a:p>
            <a:pPr lvl="1"/>
            <a:r>
              <a:rPr lang="en-US" sz="2000" dirty="0" smtClean="0">
                <a:latin typeface="Arial" panose="020B0604020202020204" pitchFamily="34" charset="0"/>
                <a:cs typeface="Arial" panose="020B0604020202020204" pitchFamily="34" charset="0"/>
              </a:rPr>
              <a:t>Encourage your city to register! </a:t>
            </a:r>
            <a:r>
              <a:rPr lang="en-GB" sz="2000" dirty="0" smtClean="0">
                <a:solidFill>
                  <a:schemeClr val="accent1">
                    <a:lumMod val="75000"/>
                  </a:schemeClr>
                </a:solidFill>
                <a:latin typeface="Arial" panose="020B0604020202020204" pitchFamily="34" charset="0"/>
                <a:cs typeface="Arial" panose="020B0604020202020204" pitchFamily="34" charset="0"/>
                <a:hlinkClick r:id="rId4"/>
              </a:rPr>
              <a:t>mobilityweek.eu/register-your-city</a:t>
            </a:r>
            <a:endParaRPr lang="en-GB" sz="2000" dirty="0" smtClean="0">
              <a:solidFill>
                <a:schemeClr val="accent1">
                  <a:lumMod val="75000"/>
                </a:schemeClr>
              </a:solidFill>
              <a:latin typeface="Arial" panose="020B0604020202020204" pitchFamily="34" charset="0"/>
              <a:cs typeface="Arial" panose="020B0604020202020204" pitchFamily="34" charset="0"/>
            </a:endParaRPr>
          </a:p>
          <a:p>
            <a:pPr lvl="1"/>
            <a:r>
              <a:rPr lang="en-US" sz="2000" dirty="0" smtClean="0">
                <a:solidFill>
                  <a:schemeClr val="tx1">
                    <a:lumMod val="95000"/>
                    <a:lumOff val="5000"/>
                  </a:schemeClr>
                </a:solidFill>
                <a:latin typeface="Arial" panose="020B0604020202020204" pitchFamily="34" charset="0"/>
                <a:cs typeface="Arial" panose="020B0604020202020204" pitchFamily="34" charset="0"/>
              </a:rPr>
              <a:t>Do car-free day on Sept. 22</a:t>
            </a:r>
            <a:r>
              <a:rPr lang="en-US" sz="2000" baseline="30000" dirty="0" smtClean="0">
                <a:solidFill>
                  <a:schemeClr val="tx1">
                    <a:lumMod val="95000"/>
                    <a:lumOff val="5000"/>
                  </a:schemeClr>
                </a:solidFill>
                <a:latin typeface="Arial" panose="020B0604020202020204" pitchFamily="34" charset="0"/>
                <a:cs typeface="Arial" panose="020B0604020202020204" pitchFamily="34" charset="0"/>
              </a:rPr>
              <a:t>nd</a:t>
            </a:r>
            <a:endParaRPr lang="en-US" sz="2000" dirty="0" smtClean="0">
              <a:solidFill>
                <a:schemeClr val="tx1">
                  <a:lumMod val="95000"/>
                  <a:lumOff val="5000"/>
                </a:schemeClr>
              </a:solidFill>
              <a:latin typeface="Arial" panose="020B0604020202020204" pitchFamily="34" charset="0"/>
              <a:cs typeface="Arial" panose="020B0604020202020204" pitchFamily="34" charset="0"/>
            </a:endParaRPr>
          </a:p>
          <a:p>
            <a:pPr lvl="1"/>
            <a:r>
              <a:rPr lang="en-US" sz="2000" dirty="0">
                <a:solidFill>
                  <a:schemeClr val="tx1">
                    <a:lumMod val="95000"/>
                    <a:lumOff val="5000"/>
                  </a:schemeClr>
                </a:solidFill>
                <a:latin typeface="Arial" panose="020B0604020202020204" pitchFamily="34" charset="0"/>
                <a:cs typeface="Arial" panose="020B0604020202020204" pitchFamily="34" charset="0"/>
              </a:rPr>
              <a:t>‘Like’ the </a:t>
            </a:r>
            <a:r>
              <a:rPr lang="en-US" sz="2000" dirty="0" smtClean="0">
                <a:solidFill>
                  <a:schemeClr val="tx1">
                    <a:lumMod val="95000"/>
                    <a:lumOff val="5000"/>
                  </a:schemeClr>
                </a:solidFill>
                <a:latin typeface="Arial" panose="020B0604020202020204" pitchFamily="34" charset="0"/>
                <a:cs typeface="Arial" panose="020B0604020202020204" pitchFamily="34" charset="0"/>
              </a:rPr>
              <a:t>EUROPEAN</a:t>
            </a:r>
            <a:r>
              <a:rPr lang="en-US" sz="2000" b="1" dirty="0" smtClean="0">
                <a:solidFill>
                  <a:schemeClr val="tx1">
                    <a:lumMod val="95000"/>
                    <a:lumOff val="5000"/>
                  </a:schemeClr>
                </a:solidFill>
                <a:latin typeface="Arial" panose="020B0604020202020204" pitchFamily="34" charset="0"/>
                <a:cs typeface="Arial" panose="020B0604020202020204" pitchFamily="34" charset="0"/>
              </a:rPr>
              <a:t>MOBILITY</a:t>
            </a:r>
            <a:r>
              <a:rPr lang="en-US" sz="2000" dirty="0" smtClean="0">
                <a:solidFill>
                  <a:schemeClr val="tx1">
                    <a:lumMod val="95000"/>
                    <a:lumOff val="5000"/>
                  </a:schemeClr>
                </a:solidFill>
                <a:latin typeface="Arial" panose="020B0604020202020204" pitchFamily="34" charset="0"/>
                <a:cs typeface="Arial" panose="020B0604020202020204" pitchFamily="34" charset="0"/>
              </a:rPr>
              <a:t>WEEK </a:t>
            </a:r>
            <a:r>
              <a:rPr lang="en-US" sz="2000" dirty="0" smtClean="0">
                <a:solidFill>
                  <a:schemeClr val="tx1">
                    <a:lumMod val="95000"/>
                    <a:lumOff val="5000"/>
                  </a:schemeClr>
                </a:solidFill>
                <a:latin typeface="Arial" panose="020B0604020202020204" pitchFamily="34" charset="0"/>
                <a:cs typeface="Arial" panose="020B0604020202020204" pitchFamily="34" charset="0"/>
                <a:hlinkClick r:id="rId5"/>
              </a:rPr>
              <a:t>Facebook</a:t>
            </a:r>
            <a:r>
              <a:rPr lang="en-US" sz="2000" dirty="0" smtClean="0">
                <a:solidFill>
                  <a:schemeClr val="tx1">
                    <a:lumMod val="95000"/>
                    <a:lumOff val="5000"/>
                  </a:schemeClr>
                </a:solidFill>
                <a:latin typeface="Arial" panose="020B0604020202020204" pitchFamily="34" charset="0"/>
                <a:cs typeface="Arial" panose="020B0604020202020204" pitchFamily="34" charset="0"/>
              </a:rPr>
              <a:t> page, follow </a:t>
            </a:r>
            <a:r>
              <a:rPr lang="en-US" sz="2000" dirty="0">
                <a:solidFill>
                  <a:schemeClr val="tx1">
                    <a:lumMod val="95000"/>
                    <a:lumOff val="5000"/>
                  </a:schemeClr>
                </a:solidFill>
                <a:latin typeface="Arial" panose="020B0604020202020204" pitchFamily="34" charset="0"/>
                <a:cs typeface="Arial" panose="020B0604020202020204" pitchFamily="34" charset="0"/>
              </a:rPr>
              <a:t>@</a:t>
            </a:r>
            <a:r>
              <a:rPr lang="en-US" sz="2000" dirty="0" err="1">
                <a:solidFill>
                  <a:schemeClr val="tx1">
                    <a:lumMod val="95000"/>
                    <a:lumOff val="5000"/>
                  </a:schemeClr>
                </a:solidFill>
                <a:latin typeface="Arial" panose="020B0604020202020204" pitchFamily="34" charset="0"/>
                <a:cs typeface="Arial" panose="020B0604020202020204" pitchFamily="34" charset="0"/>
              </a:rPr>
              <a:t>mobilityweek</a:t>
            </a:r>
            <a:r>
              <a:rPr lang="en-US" sz="2000" dirty="0">
                <a:solidFill>
                  <a:schemeClr val="tx1">
                    <a:lumMod val="95000"/>
                    <a:lumOff val="5000"/>
                  </a:schemeClr>
                </a:solidFill>
                <a:latin typeface="Arial" panose="020B0604020202020204" pitchFamily="34" charset="0"/>
                <a:cs typeface="Arial" panose="020B0604020202020204" pitchFamily="34" charset="0"/>
              </a:rPr>
              <a:t> on </a:t>
            </a:r>
            <a:r>
              <a:rPr lang="en-US" sz="2000" dirty="0" smtClean="0">
                <a:solidFill>
                  <a:schemeClr val="tx1">
                    <a:lumMod val="95000"/>
                    <a:lumOff val="5000"/>
                  </a:schemeClr>
                </a:solidFill>
                <a:latin typeface="Arial" panose="020B0604020202020204" pitchFamily="34" charset="0"/>
                <a:cs typeface="Arial" panose="020B0604020202020204" pitchFamily="34" charset="0"/>
              </a:rPr>
              <a:t>Twitter, share photos on Flickr</a:t>
            </a:r>
          </a:p>
          <a:p>
            <a:pPr lvl="1"/>
            <a:r>
              <a:rPr lang="en-US" sz="2000" dirty="0">
                <a:solidFill>
                  <a:schemeClr val="tx1">
                    <a:lumMod val="95000"/>
                    <a:lumOff val="5000"/>
                  </a:schemeClr>
                </a:solidFill>
                <a:latin typeface="Arial" panose="020B0604020202020204" pitchFamily="34" charset="0"/>
                <a:cs typeface="Arial" panose="020B0604020202020204" pitchFamily="34" charset="0"/>
              </a:rPr>
              <a:t>Consistently apply the </a:t>
            </a:r>
            <a:r>
              <a:rPr lang="en-US" sz="2000" dirty="0" smtClean="0">
                <a:solidFill>
                  <a:schemeClr val="tx1">
                    <a:lumMod val="95000"/>
                    <a:lumOff val="5000"/>
                  </a:schemeClr>
                </a:solidFill>
                <a:latin typeface="Arial" panose="020B0604020202020204" pitchFamily="34" charset="0"/>
                <a:cs typeface="Arial" panose="020B0604020202020204" pitchFamily="34" charset="0"/>
              </a:rPr>
              <a:t>visual guidelines</a:t>
            </a:r>
          </a:p>
          <a:p>
            <a:pPr lvl="1"/>
            <a:r>
              <a:rPr lang="en-US" sz="2000" dirty="0">
                <a:solidFill>
                  <a:schemeClr val="tx1">
                    <a:lumMod val="95000"/>
                    <a:lumOff val="5000"/>
                  </a:schemeClr>
                </a:solidFill>
                <a:latin typeface="Arial" panose="020B0604020202020204" pitchFamily="34" charset="0"/>
                <a:cs typeface="Arial" panose="020B0604020202020204" pitchFamily="34" charset="0"/>
              </a:rPr>
              <a:t>Promote </a:t>
            </a:r>
            <a:r>
              <a:rPr lang="en-US" sz="2000" dirty="0" smtClean="0">
                <a:solidFill>
                  <a:schemeClr val="tx1">
                    <a:lumMod val="95000"/>
                    <a:lumOff val="5000"/>
                  </a:schemeClr>
                </a:solidFill>
                <a:latin typeface="Arial" panose="020B0604020202020204" pitchFamily="34" charset="0"/>
                <a:cs typeface="Arial" panose="020B0604020202020204" pitchFamily="34" charset="0"/>
              </a:rPr>
              <a:t>#</a:t>
            </a:r>
            <a:r>
              <a:rPr lang="en-US" sz="2000" dirty="0" err="1">
                <a:solidFill>
                  <a:schemeClr val="tx1">
                    <a:lumMod val="95000"/>
                    <a:lumOff val="5000"/>
                  </a:schemeClr>
                </a:solidFill>
                <a:latin typeface="Arial" panose="020B0604020202020204" pitchFamily="34" charset="0"/>
                <a:cs typeface="Arial" panose="020B0604020202020204" pitchFamily="34" charset="0"/>
              </a:rPr>
              <a:t>mobilityweek</a:t>
            </a:r>
            <a:r>
              <a:rPr lang="en-US" sz="2000" dirty="0">
                <a:solidFill>
                  <a:schemeClr val="tx1">
                    <a:lumMod val="95000"/>
                    <a:lumOff val="5000"/>
                  </a:schemeClr>
                </a:solidFill>
                <a:latin typeface="Arial" panose="020B0604020202020204" pitchFamily="34" charset="0"/>
                <a:cs typeface="Arial" panose="020B0604020202020204" pitchFamily="34" charset="0"/>
              </a:rPr>
              <a:t> via </a:t>
            </a:r>
            <a:r>
              <a:rPr lang="en-US" sz="2000" dirty="0" smtClean="0">
                <a:solidFill>
                  <a:schemeClr val="tx1">
                    <a:lumMod val="95000"/>
                    <a:lumOff val="5000"/>
                  </a:schemeClr>
                </a:solidFill>
                <a:latin typeface="Arial" panose="020B0604020202020204" pitchFamily="34" charset="0"/>
                <a:cs typeface="Arial" panose="020B0604020202020204" pitchFamily="34" charset="0"/>
              </a:rPr>
              <a:t>social media and </a:t>
            </a:r>
            <a:r>
              <a:rPr lang="en-US" sz="2000" dirty="0">
                <a:solidFill>
                  <a:schemeClr val="tx1">
                    <a:lumMod val="95000"/>
                    <a:lumOff val="5000"/>
                  </a:schemeClr>
                </a:solidFill>
                <a:latin typeface="Arial" panose="020B0604020202020204" pitchFamily="34" charset="0"/>
                <a:cs typeface="Arial" panose="020B0604020202020204" pitchFamily="34" charset="0"/>
              </a:rPr>
              <a:t>communications </a:t>
            </a:r>
            <a:r>
              <a:rPr lang="en-US" sz="2000" dirty="0" smtClean="0">
                <a:solidFill>
                  <a:schemeClr val="tx1">
                    <a:lumMod val="95000"/>
                    <a:lumOff val="5000"/>
                  </a:schemeClr>
                </a:solidFill>
                <a:latin typeface="Arial" panose="020B0604020202020204" pitchFamily="34" charset="0"/>
                <a:cs typeface="Arial" panose="020B0604020202020204" pitchFamily="34" charset="0"/>
              </a:rPr>
              <a:t>materials</a:t>
            </a:r>
          </a:p>
          <a:p>
            <a:pPr lvl="1"/>
            <a:r>
              <a:rPr lang="en-US" sz="2000" dirty="0" smtClean="0">
                <a:solidFill>
                  <a:schemeClr val="tx1">
                    <a:lumMod val="95000"/>
                    <a:lumOff val="5000"/>
                  </a:schemeClr>
                </a:solidFill>
                <a:latin typeface="Arial" panose="020B0604020202020204" pitchFamily="34" charset="0"/>
                <a:cs typeface="Arial" panose="020B0604020202020204" pitchFamily="34" charset="0"/>
              </a:rPr>
              <a:t>Consult </a:t>
            </a:r>
            <a:r>
              <a:rPr lang="en-US" sz="2000" dirty="0" err="1" smtClean="0">
                <a:solidFill>
                  <a:schemeClr val="tx1">
                    <a:lumMod val="95000"/>
                    <a:lumOff val="5000"/>
                  </a:schemeClr>
                </a:solidFill>
                <a:latin typeface="Arial" panose="020B0604020202020204" pitchFamily="34" charset="0"/>
                <a:cs typeface="Arial" panose="020B0604020202020204" pitchFamily="34" charset="0"/>
              </a:rPr>
              <a:t>Igar</a:t>
            </a:r>
            <a:r>
              <a:rPr lang="en-US" sz="2000" dirty="0" smtClean="0">
                <a:solidFill>
                  <a:schemeClr val="tx1">
                    <a:lumMod val="95000"/>
                    <a:lumOff val="5000"/>
                  </a:schemeClr>
                </a:solidFill>
                <a:latin typeface="Arial" panose="020B0604020202020204" pitchFamily="34" charset="0"/>
                <a:cs typeface="Arial" panose="020B0604020202020204" pitchFamily="34" charset="0"/>
              </a:rPr>
              <a:t>!</a:t>
            </a:r>
            <a:endParaRPr lang="en-US" sz="2000" dirty="0">
              <a:solidFill>
                <a:schemeClr val="tx1">
                  <a:lumMod val="95000"/>
                  <a:lumOff val="5000"/>
                </a:schemeClr>
              </a:solidFill>
              <a:latin typeface="Arial" panose="020B0604020202020204" pitchFamily="34" charset="0"/>
              <a:cs typeface="Arial" panose="020B0604020202020204" pitchFamily="34" charset="0"/>
            </a:endParaRPr>
          </a:p>
          <a:p>
            <a:pPr lvl="1"/>
            <a:endParaRPr lang="en-US" sz="2000" dirty="0" smtClean="0">
              <a:solidFill>
                <a:schemeClr val="tx1">
                  <a:lumMod val="95000"/>
                  <a:lumOff val="5000"/>
                </a:schemeClr>
              </a:solidFill>
              <a:latin typeface="Arial" panose="020B0604020202020204" pitchFamily="34" charset="0"/>
              <a:cs typeface="Arial" panose="020B0604020202020204" pitchFamily="34" charset="0"/>
            </a:endParaRPr>
          </a:p>
          <a:p>
            <a:pPr lvl="1"/>
            <a:endParaRPr lang="en-US" sz="3400" dirty="0">
              <a:latin typeface="Arial" panose="020B0604020202020204" pitchFamily="34" charset="0"/>
              <a:cs typeface="Arial" panose="020B0604020202020204" pitchFamily="34" charset="0"/>
            </a:endParaRPr>
          </a:p>
          <a:p>
            <a:pPr marL="457200" lvl="1" indent="0">
              <a:buNone/>
            </a:pPr>
            <a:endParaRPr lang="en-US" sz="2000" dirty="0">
              <a:latin typeface="Arial" panose="020B0604020202020204" pitchFamily="34" charset="0"/>
              <a:cs typeface="Arial" panose="020B0604020202020204" pitchFamily="34" charset="0"/>
            </a:endParaRPr>
          </a:p>
          <a:p>
            <a:endParaRPr lang="en-US" sz="1800" dirty="0"/>
          </a:p>
        </p:txBody>
      </p:sp>
      <p:pic>
        <p:nvPicPr>
          <p:cNvPr id="19" name="Picture 1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
        <p:nvSpPr>
          <p:cNvPr id="16" name="TextBox 15"/>
          <p:cNvSpPr txBox="1"/>
          <p:nvPr/>
        </p:nvSpPr>
        <p:spPr>
          <a:xfrm>
            <a:off x="364779" y="789004"/>
            <a:ext cx="4927600" cy="400110"/>
          </a:xfrm>
          <a:prstGeom prst="rect">
            <a:avLst/>
          </a:prstGeom>
          <a:noFill/>
        </p:spPr>
        <p:txBody>
          <a:bodyPr wrap="square" rtlCol="0">
            <a:spAutoFit/>
          </a:bodyPr>
          <a:lstStyle/>
          <a:p>
            <a:pPr algn="ctr">
              <a:buNone/>
            </a:pPr>
            <a:r>
              <a:rPr lang="en-GB" sz="2000" b="1" dirty="0" smtClean="0">
                <a:solidFill>
                  <a:srgbClr val="000099"/>
                </a:solidFill>
                <a:latin typeface="Arial" panose="020B0604020202020204" pitchFamily="34" charset="0"/>
                <a:cs typeface="Arial" panose="020B0604020202020204" pitchFamily="34" charset="0"/>
              </a:rPr>
              <a:t>2016: </a:t>
            </a:r>
            <a:r>
              <a:rPr lang="en-GB" sz="2000" b="1" dirty="0" smtClean="0">
                <a:solidFill>
                  <a:srgbClr val="E57912"/>
                </a:solidFill>
                <a:latin typeface="Arial" panose="020B0604020202020204" pitchFamily="34" charset="0"/>
                <a:cs typeface="Arial" panose="020B0604020202020204" pitchFamily="34" charset="0"/>
              </a:rPr>
              <a:t>Smart mobility. Strong economy.</a:t>
            </a:r>
            <a:endParaRPr lang="en-GB" sz="2000" b="1" dirty="0">
              <a:solidFill>
                <a:srgbClr val="5DBBE8"/>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7" cstate="print"/>
          <a:stretch>
            <a:fillRect/>
          </a:stretch>
        </p:blipFill>
        <p:spPr>
          <a:xfrm>
            <a:off x="5436120" y="1329377"/>
            <a:ext cx="3509191" cy="1228521"/>
          </a:xfrm>
          <a:prstGeom prst="rect">
            <a:avLst/>
          </a:prstGeom>
          <a:ln>
            <a:solidFill>
              <a:schemeClr val="bg1">
                <a:lumMod val="75000"/>
              </a:schemeClr>
            </a:solidFill>
          </a:ln>
        </p:spPr>
      </p:pic>
      <p:pic>
        <p:nvPicPr>
          <p:cNvPr id="20" name="Picture 3" descr="dont drive"/>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302826" y="2622807"/>
            <a:ext cx="2610895" cy="2761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Text Box 4"/>
          <p:cNvSpPr txBox="1">
            <a:spLocks noChangeArrowheads="1"/>
          </p:cNvSpPr>
          <p:nvPr/>
        </p:nvSpPr>
        <p:spPr bwMode="auto">
          <a:xfrm>
            <a:off x="2908907" y="5531152"/>
            <a:ext cx="5054426"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50000"/>
              </a:spcBef>
              <a:buFontTx/>
              <a:buNone/>
            </a:pPr>
            <a:r>
              <a:rPr lang="en-US" altLang="en-US" sz="3600" dirty="0">
                <a:solidFill>
                  <a:srgbClr val="73AD86"/>
                </a:solidFill>
                <a:latin typeface="Arial" panose="020B0604020202020204" pitchFamily="34" charset="0"/>
                <a:cs typeface="Arial" panose="020B0604020202020204" pitchFamily="34" charset="0"/>
              </a:rPr>
              <a:t>In </a:t>
            </a:r>
            <a:r>
              <a:rPr lang="en-US" altLang="en-US" sz="3600" dirty="0" smtClean="0">
                <a:solidFill>
                  <a:srgbClr val="73AD86"/>
                </a:solidFill>
                <a:latin typeface="Arial" panose="020B0604020202020204" pitchFamily="34" charset="0"/>
                <a:cs typeface="Arial" panose="020B0604020202020204" pitchFamily="34" charset="0"/>
              </a:rPr>
              <a:t>Town </a:t>
            </a:r>
            <a:br>
              <a:rPr lang="en-US" altLang="en-US" sz="3600" dirty="0" smtClean="0">
                <a:solidFill>
                  <a:srgbClr val="73AD86"/>
                </a:solidFill>
                <a:latin typeface="Arial" panose="020B0604020202020204" pitchFamily="34" charset="0"/>
                <a:cs typeface="Arial" panose="020B0604020202020204" pitchFamily="34" charset="0"/>
              </a:rPr>
            </a:br>
            <a:r>
              <a:rPr lang="en-US" altLang="en-US" sz="3600" i="1" dirty="0" smtClean="0">
                <a:solidFill>
                  <a:srgbClr val="73AD86"/>
                </a:solidFill>
                <a:latin typeface="Arial" panose="020B0604020202020204" pitchFamily="34" charset="0"/>
                <a:cs typeface="Arial" panose="020B0604020202020204" pitchFamily="34" charset="0"/>
              </a:rPr>
              <a:t>With </a:t>
            </a:r>
            <a:r>
              <a:rPr lang="en-US" altLang="en-US" sz="3600" dirty="0">
                <a:solidFill>
                  <a:srgbClr val="73AD86"/>
                </a:solidFill>
                <a:latin typeface="Arial" panose="020B0604020202020204" pitchFamily="34" charset="0"/>
                <a:cs typeface="Arial" panose="020B0604020202020204" pitchFamily="34" charset="0"/>
              </a:rPr>
              <a:t>My Car!</a:t>
            </a:r>
            <a:endParaRPr lang="en-GB" altLang="en-US" sz="3600" dirty="0">
              <a:solidFill>
                <a:srgbClr val="73AD86"/>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740439" y="142547"/>
            <a:ext cx="1166929" cy="1490295"/>
          </a:xfrm>
          <a:prstGeom prst="rect">
            <a:avLst/>
          </a:prstGeom>
        </p:spPr>
      </p:pic>
    </p:spTree>
    <p:extLst>
      <p:ext uri="{BB962C8B-B14F-4D97-AF65-F5344CB8AC3E}">
        <p14:creationId xmlns:p14="http://schemas.microsoft.com/office/powerpoint/2010/main" xmlns="" val="26387624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6374" y="717600"/>
            <a:ext cx="5006883" cy="646331"/>
          </a:xfrm>
          <a:prstGeom prst="rect">
            <a:avLst/>
          </a:prstGeom>
          <a:noFill/>
        </p:spPr>
        <p:txBody>
          <a:bodyPr wrap="none" rtlCol="0">
            <a:spAutoFit/>
          </a:bodyPr>
          <a:lstStyle/>
          <a:p>
            <a:pPr algn="r"/>
            <a:r>
              <a:rPr lang="en-US" sz="3600" dirty="0" smtClean="0">
                <a:solidFill>
                  <a:srgbClr val="164194"/>
                </a:solidFill>
                <a:latin typeface="Arial" panose="020B0604020202020204" pitchFamily="34" charset="0"/>
                <a:cs typeface="Arial" panose="020B0604020202020204" pitchFamily="34" charset="0"/>
              </a:rPr>
              <a:t>WHY GET INVOLVED?</a:t>
            </a:r>
          </a:p>
        </p:txBody>
      </p:sp>
      <p:sp>
        <p:nvSpPr>
          <p:cNvPr id="5" name="TextBox 4"/>
          <p:cNvSpPr txBox="1"/>
          <p:nvPr/>
        </p:nvSpPr>
        <p:spPr>
          <a:xfrm>
            <a:off x="611449" y="5661310"/>
            <a:ext cx="1989647" cy="253916"/>
          </a:xfrm>
          <a:prstGeom prst="rect">
            <a:avLst/>
          </a:prstGeom>
          <a:noFill/>
        </p:spPr>
        <p:txBody>
          <a:bodyPr wrap="none" rtlCol="0">
            <a:spAutoFit/>
          </a:bodyPr>
          <a:lstStyle/>
          <a:p>
            <a:r>
              <a:rPr lang="en-US" sz="1050" dirty="0" smtClean="0">
                <a:solidFill>
                  <a:srgbClr val="575756"/>
                </a:solidFill>
                <a:latin typeface="Arial" panose="020B0604020202020204" pitchFamily="34" charset="0"/>
                <a:cs typeface="Arial" panose="020B0604020202020204" pitchFamily="34" charset="0"/>
              </a:rPr>
              <a:t>#</a:t>
            </a:r>
            <a:r>
              <a:rPr lang="en-US" sz="1050" b="1" dirty="0" smtClean="0">
                <a:solidFill>
                  <a:srgbClr val="575756"/>
                </a:solidFill>
                <a:latin typeface="Arial" panose="020B0604020202020204" pitchFamily="34" charset="0"/>
                <a:cs typeface="Arial" panose="020B0604020202020204" pitchFamily="34" charset="0"/>
              </a:rPr>
              <a:t>mobility</a:t>
            </a:r>
            <a:r>
              <a:rPr lang="en-US" sz="1050" dirty="0" smtClean="0">
                <a:solidFill>
                  <a:srgbClr val="575756"/>
                </a:solidFill>
                <a:latin typeface="Arial" panose="020B0604020202020204" pitchFamily="34" charset="0"/>
                <a:cs typeface="Arial" panose="020B0604020202020204" pitchFamily="34" charset="0"/>
              </a:rPr>
              <a:t>week #</a:t>
            </a:r>
            <a:r>
              <a:rPr lang="en-US" sz="1050" b="1" dirty="0" err="1" smtClean="0">
                <a:solidFill>
                  <a:srgbClr val="575756"/>
                </a:solidFill>
                <a:latin typeface="Arial" panose="020B0604020202020204" pitchFamily="34" charset="0"/>
                <a:cs typeface="Arial" panose="020B0604020202020204" pitchFamily="34" charset="0"/>
              </a:rPr>
              <a:t>local</a:t>
            </a:r>
            <a:r>
              <a:rPr lang="en-US" sz="1050" dirty="0" err="1" smtClean="0">
                <a:solidFill>
                  <a:srgbClr val="575756"/>
                </a:solidFill>
                <a:latin typeface="Arial" panose="020B0604020202020204" pitchFamily="34" charset="0"/>
                <a:cs typeface="Arial" panose="020B0604020202020204" pitchFamily="34" charset="0"/>
              </a:rPr>
              <a:t>hashtag</a:t>
            </a:r>
            <a:endParaRPr lang="en-US" sz="1050" dirty="0">
              <a:solidFill>
                <a:srgbClr val="575756"/>
              </a:solidFill>
              <a:latin typeface="Arial" panose="020B0604020202020204" pitchFamily="34" charset="0"/>
              <a:cs typeface="Arial" panose="020B0604020202020204" pitchFamily="34" charset="0"/>
            </a:endParaRPr>
          </a:p>
        </p:txBody>
      </p:sp>
      <p:pic>
        <p:nvPicPr>
          <p:cNvPr id="6" name="Picture 2" descr="http://vignette1.wikia.nocookie.net/dusktilldawn/images/1/1a/Twitter_logo.png/revision/latest?cb=2014050721083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430" y="5704441"/>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384848" y="5229250"/>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sp>
        <p:nvSpPr>
          <p:cNvPr id="12" name="TextBox 11"/>
          <p:cNvSpPr txBox="1"/>
          <p:nvPr/>
        </p:nvSpPr>
        <p:spPr>
          <a:xfrm>
            <a:off x="403381" y="5452974"/>
            <a:ext cx="1609736" cy="253916"/>
          </a:xfrm>
          <a:prstGeom prst="rect">
            <a:avLst/>
          </a:prstGeom>
          <a:noFill/>
        </p:spPr>
        <p:txBody>
          <a:bodyPr wrap="none" rtlCol="0">
            <a:spAutoFit/>
          </a:bodyPr>
          <a:lstStyle/>
          <a:p>
            <a:r>
              <a:rPr lang="en-GB" sz="1050" b="1" i="1" dirty="0" smtClean="0">
                <a:solidFill>
                  <a:srgbClr val="164194"/>
                </a:solidFill>
                <a:latin typeface="Arial" panose="020B0604020202020204" pitchFamily="34" charset="0"/>
                <a:cs typeface="Arial" panose="020B0604020202020204" pitchFamily="34" charset="0"/>
              </a:rPr>
              <a:t>www.mobilityweek.eu</a:t>
            </a:r>
            <a:endParaRPr lang="en-GB" sz="1050" b="1" i="1" dirty="0">
              <a:solidFill>
                <a:srgbClr val="164194"/>
              </a:solidFill>
              <a:latin typeface="Arial" panose="020B0604020202020204" pitchFamily="34" charset="0"/>
              <a:cs typeface="Arial" panose="020B0604020202020204" pitchFamily="34" charset="0"/>
            </a:endParaRPr>
          </a:p>
        </p:txBody>
      </p:sp>
      <p:sp>
        <p:nvSpPr>
          <p:cNvPr id="13" name="TextBox 12"/>
          <p:cNvSpPr txBox="1"/>
          <p:nvPr/>
        </p:nvSpPr>
        <p:spPr>
          <a:xfrm>
            <a:off x="452556" y="168813"/>
            <a:ext cx="3039294" cy="307777"/>
          </a:xfrm>
          <a:prstGeom prst="rect">
            <a:avLst/>
          </a:prstGeom>
          <a:noFill/>
        </p:spPr>
        <p:txBody>
          <a:bodyPr wrap="none" lIns="0" tIns="0" rIns="0" bIns="0" rtlCol="0">
            <a:spAutoFit/>
          </a:bodyPr>
          <a:lstStyle/>
          <a:p>
            <a:r>
              <a:rPr lang="en-GB" sz="2000" spc="-150" dirty="0" smtClean="0">
                <a:solidFill>
                  <a:srgbClr val="164194"/>
                </a:solidFill>
                <a:latin typeface="Arial" panose="020B0604020202020204" pitchFamily="34" charset="0"/>
                <a:cs typeface="Arial" panose="020B0604020202020204" pitchFamily="34" charset="0"/>
              </a:rPr>
              <a:t>EUROPEAN</a:t>
            </a:r>
            <a:r>
              <a:rPr lang="en-GB" sz="2000" b="1" spc="-150" dirty="0" smtClean="0">
                <a:solidFill>
                  <a:srgbClr val="164194"/>
                </a:solidFill>
                <a:latin typeface="Arial" panose="020B0604020202020204" pitchFamily="34" charset="0"/>
                <a:cs typeface="Arial" panose="020B0604020202020204" pitchFamily="34" charset="0"/>
              </a:rPr>
              <a:t>MOBILITY</a:t>
            </a:r>
            <a:r>
              <a:rPr lang="en-GB" sz="2000" spc="-150" dirty="0" smtClean="0">
                <a:solidFill>
                  <a:srgbClr val="164194"/>
                </a:solidFill>
                <a:latin typeface="Arial" panose="020B0604020202020204" pitchFamily="34" charset="0"/>
                <a:cs typeface="Arial" panose="020B0604020202020204" pitchFamily="34" charset="0"/>
              </a:rPr>
              <a:t>WEEK</a:t>
            </a:r>
            <a:endParaRPr lang="en-GB" sz="2000" spc="-150" dirty="0">
              <a:solidFill>
                <a:srgbClr val="164194"/>
              </a:solidFill>
              <a:latin typeface="Arial" panose="020B0604020202020204" pitchFamily="34" charset="0"/>
              <a:cs typeface="Arial" panose="020B0604020202020204" pitchFamily="34" charset="0"/>
            </a:endParaRPr>
          </a:p>
        </p:txBody>
      </p:sp>
      <p:sp>
        <p:nvSpPr>
          <p:cNvPr id="14" name="TextBox 13"/>
          <p:cNvSpPr txBox="1"/>
          <p:nvPr/>
        </p:nvSpPr>
        <p:spPr>
          <a:xfrm>
            <a:off x="435823" y="404580"/>
            <a:ext cx="1383392" cy="184666"/>
          </a:xfrm>
          <a:prstGeom prst="rect">
            <a:avLst/>
          </a:prstGeom>
          <a:noFill/>
        </p:spPr>
        <p:txBody>
          <a:bodyPr wrap="none" lIns="0" tIns="0" rIns="0" bIns="0" rtlCol="0">
            <a:spAutoFit/>
          </a:bodyPr>
          <a:lstStyle/>
          <a:p>
            <a:r>
              <a:rPr lang="en-GB" sz="1200" dirty="0" smtClean="0">
                <a:solidFill>
                  <a:srgbClr val="164194"/>
                </a:solidFill>
                <a:latin typeface="Arial" panose="020B0604020202020204" pitchFamily="34" charset="0"/>
                <a:cs typeface="Arial" panose="020B0604020202020204" pitchFamily="34" charset="0"/>
              </a:rPr>
              <a:t>16-22 SEPTEMBER</a:t>
            </a:r>
            <a:endParaRPr lang="en-GB" sz="1200" dirty="0">
              <a:solidFill>
                <a:srgbClr val="164194"/>
              </a:solidFill>
              <a:latin typeface="Arial" panose="020B0604020202020204" pitchFamily="34" charset="0"/>
              <a:cs typeface="Arial" panose="020B0604020202020204" pitchFamily="34" charset="0"/>
            </a:endParaRPr>
          </a:p>
        </p:txBody>
      </p:sp>
      <p:sp>
        <p:nvSpPr>
          <p:cNvPr id="15" name="Text Placeholder 2"/>
          <p:cNvSpPr>
            <a:spLocks noGrp="1"/>
          </p:cNvSpPr>
          <p:nvPr>
            <p:ph type="body" sz="quarter" idx="11"/>
          </p:nvPr>
        </p:nvSpPr>
        <p:spPr>
          <a:xfrm>
            <a:off x="403841" y="1407062"/>
            <a:ext cx="5248309" cy="3482488"/>
          </a:xfrm>
        </p:spPr>
        <p:txBody>
          <a:bodyPr/>
          <a:lstStyle/>
          <a:p>
            <a:pPr>
              <a:buFont typeface="Wingdings" panose="05000000000000000000" pitchFamily="2" charset="2"/>
              <a:buChar char="§"/>
              <a:defRPr/>
            </a:pPr>
            <a:r>
              <a:rPr lang="en-US" altLang="en-US" sz="1800" dirty="0"/>
              <a:t>An opportunity to </a:t>
            </a:r>
            <a:r>
              <a:rPr lang="en-US" altLang="en-US" sz="1800" b="1" dirty="0"/>
              <a:t>experiment</a:t>
            </a:r>
            <a:r>
              <a:rPr lang="en-US" altLang="en-US" sz="1800" dirty="0"/>
              <a:t> e.g. with controversial measures such as access or speed </a:t>
            </a:r>
            <a:r>
              <a:rPr lang="en-US" altLang="en-US" sz="1800" dirty="0" smtClean="0"/>
              <a:t>restrictions</a:t>
            </a:r>
            <a:endParaRPr lang="en-US" altLang="en-US" sz="1800" dirty="0"/>
          </a:p>
          <a:p>
            <a:pPr>
              <a:buFont typeface="Wingdings" panose="05000000000000000000" pitchFamily="2" charset="2"/>
              <a:buChar char="§"/>
              <a:defRPr/>
            </a:pPr>
            <a:r>
              <a:rPr lang="en-US" altLang="en-US" sz="1800" dirty="0"/>
              <a:t>An occasion to launch permanent measures with the </a:t>
            </a:r>
            <a:r>
              <a:rPr lang="en-US" altLang="en-US" sz="1800" dirty="0" smtClean="0"/>
              <a:t>EMW (or </a:t>
            </a:r>
            <a:r>
              <a:rPr lang="en-GB" sz="1800" b="1" dirty="0" smtClean="0"/>
              <a:t>MOBILITY</a:t>
            </a:r>
            <a:r>
              <a:rPr lang="en-GB" sz="1800" dirty="0" smtClean="0"/>
              <a:t>ACTIONS)</a:t>
            </a:r>
            <a:r>
              <a:rPr lang="en-US" altLang="en-US" sz="1800" dirty="0" smtClean="0"/>
              <a:t> </a:t>
            </a:r>
            <a:r>
              <a:rPr lang="en-US" altLang="en-US" sz="1800" b="1" dirty="0" smtClean="0"/>
              <a:t>label</a:t>
            </a:r>
            <a:endParaRPr lang="en-US" altLang="en-US" sz="1800" dirty="0"/>
          </a:p>
          <a:p>
            <a:pPr>
              <a:buFont typeface="Wingdings" panose="05000000000000000000" pitchFamily="2" charset="2"/>
              <a:buChar char="§"/>
              <a:defRPr/>
            </a:pPr>
            <a:r>
              <a:rPr lang="en-US" altLang="en-US" sz="1800" dirty="0"/>
              <a:t>Solidarity with &gt;2000 cities across </a:t>
            </a:r>
            <a:r>
              <a:rPr lang="en-US" altLang="en-US" sz="1800" dirty="0" smtClean="0"/>
              <a:t>Europe in </a:t>
            </a:r>
            <a:r>
              <a:rPr lang="en-US" altLang="en-US" sz="1800" dirty="0"/>
              <a:t>a single </a:t>
            </a:r>
            <a:r>
              <a:rPr lang="en-US" altLang="en-US" sz="1800" b="1" dirty="0"/>
              <a:t>Europe-wide </a:t>
            </a:r>
            <a:r>
              <a:rPr lang="en-US" altLang="en-US" sz="1800" b="1" dirty="0" smtClean="0"/>
              <a:t>campaign, </a:t>
            </a:r>
            <a:r>
              <a:rPr lang="en-US" altLang="en-US" sz="1800" dirty="0" smtClean="0"/>
              <a:t>16-22 Sept.</a:t>
            </a:r>
            <a:endParaRPr lang="en-US" altLang="en-US" sz="1800" dirty="0"/>
          </a:p>
          <a:p>
            <a:pPr>
              <a:buFont typeface="Wingdings" panose="05000000000000000000" pitchFamily="2" charset="2"/>
              <a:buChar char="§"/>
              <a:defRPr/>
            </a:pPr>
            <a:r>
              <a:rPr lang="en-US" altLang="en-US" sz="1800" dirty="0"/>
              <a:t>Even with little or no budget to </a:t>
            </a:r>
            <a:r>
              <a:rPr lang="en-US" altLang="en-US" sz="1800" dirty="0" err="1"/>
              <a:t>organise</a:t>
            </a:r>
            <a:r>
              <a:rPr lang="en-US" altLang="en-US" sz="1800" dirty="0"/>
              <a:t> local events and activities, a single permanent measure is enough to </a:t>
            </a:r>
            <a:r>
              <a:rPr lang="en-US" altLang="en-US" sz="1800" b="1" dirty="0" smtClean="0"/>
              <a:t>register</a:t>
            </a:r>
          </a:p>
          <a:p>
            <a:pPr>
              <a:buFont typeface="Wingdings" panose="05000000000000000000" pitchFamily="2" charset="2"/>
              <a:buChar char="§"/>
              <a:defRPr/>
            </a:pPr>
            <a:r>
              <a:rPr lang="en-US" sz="1800" dirty="0" smtClean="0"/>
              <a:t>Opportunity to </a:t>
            </a:r>
            <a:r>
              <a:rPr lang="en-US" sz="1800" b="1" dirty="0" smtClean="0"/>
              <a:t>engage</a:t>
            </a:r>
            <a:r>
              <a:rPr lang="en-US" sz="1800" dirty="0" smtClean="0"/>
              <a:t> citizens, foster </a:t>
            </a:r>
            <a:r>
              <a:rPr lang="en-US" sz="1800" b="1" dirty="0" smtClean="0"/>
              <a:t>new economic sectors </a:t>
            </a:r>
            <a:r>
              <a:rPr lang="en-US" sz="1800" dirty="0" smtClean="0"/>
              <a:t>and to </a:t>
            </a:r>
            <a:r>
              <a:rPr lang="en-US" sz="1800" b="1" dirty="0" err="1" smtClean="0"/>
              <a:t>catalyse</a:t>
            </a:r>
            <a:r>
              <a:rPr lang="en-US" sz="1800" b="1" dirty="0" smtClean="0"/>
              <a:t> change</a:t>
            </a:r>
            <a:endParaRPr lang="en-US" sz="1800" dirty="0"/>
          </a:p>
          <a:p>
            <a:endParaRPr lang="en-GB" dirty="0"/>
          </a:p>
        </p:txBody>
      </p:sp>
      <p:pic>
        <p:nvPicPr>
          <p:cNvPr id="16" name="Picture 7" descr="Sofia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81208" y="168813"/>
            <a:ext cx="2267253" cy="3404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5"/>
          <p:cNvSpPr>
            <a:spLocks noChangeArrowheads="1"/>
          </p:cNvSpPr>
          <p:nvPr/>
        </p:nvSpPr>
        <p:spPr bwMode="auto">
          <a:xfrm rot="5400000">
            <a:off x="7128201" y="2173569"/>
            <a:ext cx="19748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US" altLang="en-US" sz="900" dirty="0">
                <a:solidFill>
                  <a:schemeClr val="bg1"/>
                </a:solidFill>
              </a:rPr>
              <a:t>Photo credit: City of Sofia</a:t>
            </a:r>
          </a:p>
        </p:txBody>
      </p:sp>
      <p:pic>
        <p:nvPicPr>
          <p:cNvPr id="4" name="Picture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669496" y="0"/>
            <a:ext cx="1455788" cy="1306658"/>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pic>
        <p:nvPicPr>
          <p:cNvPr id="18" name="Picture 11"/>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791670" y="3220672"/>
            <a:ext cx="3095363" cy="2316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Rectangle 9"/>
          <p:cNvSpPr>
            <a:spLocks noChangeArrowheads="1"/>
          </p:cNvSpPr>
          <p:nvPr/>
        </p:nvSpPr>
        <p:spPr bwMode="auto">
          <a:xfrm>
            <a:off x="7562457" y="3281509"/>
            <a:ext cx="2257425"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US" altLang="en-US" sz="900" dirty="0">
                <a:solidFill>
                  <a:schemeClr val="bg1"/>
                </a:solidFill>
              </a:rPr>
              <a:t>Photo credit: </a:t>
            </a:r>
            <a:r>
              <a:rPr lang="en-US" altLang="en-US" sz="900" dirty="0" err="1">
                <a:solidFill>
                  <a:schemeClr val="bg1"/>
                </a:solidFill>
              </a:rPr>
              <a:t>Ostersund</a:t>
            </a:r>
            <a:endParaRPr lang="en-US" altLang="en-US" sz="900" dirty="0">
              <a:solidFill>
                <a:schemeClr val="bg1"/>
              </a:solidFill>
            </a:endParaRPr>
          </a:p>
        </p:txBody>
      </p:sp>
    </p:spTree>
    <p:extLst>
      <p:ext uri="{BB962C8B-B14F-4D97-AF65-F5344CB8AC3E}">
        <p14:creationId xmlns:p14="http://schemas.microsoft.com/office/powerpoint/2010/main" xmlns="" val="408604268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755470" y="1340710"/>
          <a:ext cx="3744520" cy="3881812"/>
        </p:xfrm>
        <a:graphic>
          <a:graphicData uri="http://schemas.openxmlformats.org/drawingml/2006/table">
            <a:tbl>
              <a:tblPr firstRow="1" firstCol="1" bandRow="1">
                <a:tableStyleId>{5C22544A-7EE6-4342-B048-85BDC9FD1C3A}</a:tableStyleId>
              </a:tblPr>
              <a:tblGrid>
                <a:gridCol w="1525545"/>
                <a:gridCol w="2218975"/>
              </a:tblGrid>
              <a:tr h="258758">
                <a:tc>
                  <a:txBody>
                    <a:bodyPr/>
                    <a:lstStyle/>
                    <a:p>
                      <a:pPr algn="l">
                        <a:lnSpc>
                          <a:spcPts val="1600"/>
                        </a:lnSpc>
                        <a:spcAft>
                          <a:spcPts val="0"/>
                        </a:spcAft>
                      </a:pPr>
                      <a:r>
                        <a:rPr lang="en-GB" sz="1200" b="1" dirty="0" smtClean="0">
                          <a:solidFill>
                            <a:schemeClr val="tx1"/>
                          </a:solidFill>
                          <a:effectLst/>
                          <a:latin typeface="Arial" panose="020B0604020202020204" pitchFamily="34" charset="0"/>
                          <a:ea typeface="Times New Roman"/>
                          <a:cs typeface="Arial" panose="020B0604020202020204" pitchFamily="34" charset="0"/>
                        </a:rPr>
                        <a:t>COUNTRY</a:t>
                      </a:r>
                      <a:endParaRPr lang="en-GB" sz="1200" b="1" dirty="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pPr>
                      <a:r>
                        <a:rPr lang="en-GB" sz="1200" b="1" dirty="0" smtClean="0">
                          <a:solidFill>
                            <a:schemeClr val="tx1"/>
                          </a:solidFill>
                          <a:effectLst/>
                          <a:latin typeface="Arial" panose="020B0604020202020204" pitchFamily="34" charset="0"/>
                          <a:ea typeface="Times New Roman"/>
                          <a:cs typeface="Arial" panose="020B0604020202020204" pitchFamily="34" charset="0"/>
                        </a:rPr>
                        <a:t>MINISTRY</a:t>
                      </a:r>
                      <a:endParaRPr lang="en-GB" sz="1200" b="1" dirty="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58758">
                <a:tc>
                  <a:txBody>
                    <a:bodyPr/>
                    <a:lstStyle/>
                    <a:p>
                      <a:pPr algn="l">
                        <a:lnSpc>
                          <a:spcPts val="1600"/>
                        </a:lnSpc>
                        <a:spcAft>
                          <a:spcPts val="0"/>
                        </a:spcAft>
                      </a:pPr>
                      <a:r>
                        <a:rPr lang="en-GB" sz="1600" b="0" dirty="0" smtClean="0">
                          <a:solidFill>
                            <a:schemeClr val="tx1"/>
                          </a:solidFill>
                          <a:effectLst/>
                          <a:latin typeface="Arial" panose="020B0604020202020204" pitchFamily="34" charset="0"/>
                          <a:cs typeface="Arial" panose="020B0604020202020204" pitchFamily="34" charset="0"/>
                        </a:rPr>
                        <a:t>Austria</a:t>
                      </a:r>
                      <a:endParaRPr lang="en-GB" sz="1600" b="0" dirty="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pPr>
                      <a:r>
                        <a:rPr lang="en-GB" sz="1600" b="0" dirty="0">
                          <a:solidFill>
                            <a:srgbClr val="00A3A2"/>
                          </a:solidFill>
                          <a:effectLst/>
                          <a:latin typeface="Arial" panose="020B0604020202020204" pitchFamily="34" charset="0"/>
                          <a:cs typeface="Arial" panose="020B0604020202020204" pitchFamily="34" charset="0"/>
                        </a:rPr>
                        <a:t>Environment</a:t>
                      </a:r>
                      <a:endParaRPr lang="en-GB" sz="1600" b="0" dirty="0">
                        <a:solidFill>
                          <a:srgbClr val="00A3A2"/>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58758">
                <a:tc>
                  <a:txBody>
                    <a:bodyPr/>
                    <a:lstStyle/>
                    <a:p>
                      <a:pPr algn="l">
                        <a:lnSpc>
                          <a:spcPts val="1600"/>
                        </a:lnSpc>
                        <a:spcAft>
                          <a:spcPts val="0"/>
                        </a:spcAft>
                      </a:pPr>
                      <a:r>
                        <a:rPr lang="en-GB" sz="1600" b="0" dirty="0" smtClean="0">
                          <a:solidFill>
                            <a:schemeClr val="tx1"/>
                          </a:solidFill>
                          <a:effectLst/>
                          <a:latin typeface="Arial" panose="020B0604020202020204" pitchFamily="34" charset="0"/>
                          <a:cs typeface="Arial" panose="020B0604020202020204" pitchFamily="34" charset="0"/>
                        </a:rPr>
                        <a:t>Belgium</a:t>
                      </a:r>
                      <a:endParaRPr lang="en-GB" sz="1600" b="0" dirty="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pPr>
                      <a:r>
                        <a:rPr lang="en-GB" sz="1600" b="0" dirty="0">
                          <a:solidFill>
                            <a:srgbClr val="00A3A2"/>
                          </a:solidFill>
                          <a:effectLst/>
                          <a:latin typeface="Arial" panose="020B0604020202020204" pitchFamily="34" charset="0"/>
                          <a:cs typeface="Arial" panose="020B0604020202020204" pitchFamily="34" charset="0"/>
                        </a:rPr>
                        <a:t>Environment</a:t>
                      </a:r>
                      <a:endParaRPr lang="en-GB" sz="1600" b="0" dirty="0">
                        <a:solidFill>
                          <a:srgbClr val="00A3A2"/>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58758">
                <a:tc>
                  <a:txBody>
                    <a:bodyPr/>
                    <a:lstStyle/>
                    <a:p>
                      <a:pPr algn="l">
                        <a:lnSpc>
                          <a:spcPts val="1600"/>
                        </a:lnSpc>
                        <a:spcAft>
                          <a:spcPts val="0"/>
                        </a:spcAft>
                      </a:pPr>
                      <a:r>
                        <a:rPr lang="en-GB" sz="1600" b="0" dirty="0" smtClean="0">
                          <a:solidFill>
                            <a:schemeClr val="tx1"/>
                          </a:solidFill>
                          <a:effectLst/>
                          <a:latin typeface="Arial" panose="020B0604020202020204" pitchFamily="34" charset="0"/>
                          <a:cs typeface="Arial" panose="020B0604020202020204" pitchFamily="34" charset="0"/>
                        </a:rPr>
                        <a:t>Bulgaria</a:t>
                      </a:r>
                      <a:endParaRPr lang="en-GB" sz="1600" b="0" dirty="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pPr>
                      <a:r>
                        <a:rPr lang="en-GB" sz="1600" b="0" dirty="0">
                          <a:solidFill>
                            <a:srgbClr val="00A3A2"/>
                          </a:solidFill>
                          <a:effectLst/>
                          <a:latin typeface="Arial" panose="020B0604020202020204" pitchFamily="34" charset="0"/>
                          <a:cs typeface="Arial" panose="020B0604020202020204" pitchFamily="34" charset="0"/>
                        </a:rPr>
                        <a:t>Environment</a:t>
                      </a:r>
                      <a:endParaRPr lang="en-GB" sz="1600" b="0" dirty="0">
                        <a:solidFill>
                          <a:srgbClr val="00A3A2"/>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58758">
                <a:tc>
                  <a:txBody>
                    <a:bodyPr/>
                    <a:lstStyle/>
                    <a:p>
                      <a:pPr algn="l">
                        <a:lnSpc>
                          <a:spcPts val="1600"/>
                        </a:lnSpc>
                        <a:spcAft>
                          <a:spcPts val="0"/>
                        </a:spcAft>
                      </a:pPr>
                      <a:r>
                        <a:rPr lang="en-GB" sz="1600" b="0" dirty="0" smtClean="0">
                          <a:solidFill>
                            <a:schemeClr val="tx1"/>
                          </a:solidFill>
                          <a:effectLst/>
                          <a:latin typeface="Arial" panose="020B0604020202020204" pitchFamily="34" charset="0"/>
                          <a:cs typeface="Arial" panose="020B0604020202020204" pitchFamily="34" charset="0"/>
                        </a:rPr>
                        <a:t>Croatia</a:t>
                      </a:r>
                      <a:endParaRPr lang="en-GB" sz="1600" b="0" dirty="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pPr>
                      <a:r>
                        <a:rPr lang="en-GB" sz="1600" b="0" dirty="0">
                          <a:solidFill>
                            <a:srgbClr val="00A3A2"/>
                          </a:solidFill>
                          <a:effectLst/>
                          <a:latin typeface="Arial" panose="020B0604020202020204" pitchFamily="34" charset="0"/>
                          <a:cs typeface="Arial" panose="020B0604020202020204" pitchFamily="34" charset="0"/>
                        </a:rPr>
                        <a:t>Environment</a:t>
                      </a:r>
                      <a:endParaRPr lang="en-GB" sz="1600" b="0" dirty="0">
                        <a:solidFill>
                          <a:srgbClr val="00A3A2"/>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58758">
                <a:tc>
                  <a:txBody>
                    <a:bodyPr/>
                    <a:lstStyle/>
                    <a:p>
                      <a:pPr algn="l">
                        <a:lnSpc>
                          <a:spcPts val="1600"/>
                        </a:lnSpc>
                        <a:spcAft>
                          <a:spcPts val="0"/>
                        </a:spcAft>
                      </a:pPr>
                      <a:r>
                        <a:rPr lang="en-GB" sz="1600" b="0" dirty="0" smtClean="0">
                          <a:solidFill>
                            <a:schemeClr val="tx1"/>
                          </a:solidFill>
                          <a:effectLst/>
                          <a:latin typeface="Arial" panose="020B0604020202020204" pitchFamily="34" charset="0"/>
                          <a:cs typeface="Arial" panose="020B0604020202020204" pitchFamily="34" charset="0"/>
                        </a:rPr>
                        <a:t>Cyprus</a:t>
                      </a:r>
                      <a:endParaRPr lang="en-GB" sz="1600" b="0" dirty="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pPr>
                      <a:r>
                        <a:rPr lang="en-GB" sz="1600" b="0" dirty="0">
                          <a:solidFill>
                            <a:srgbClr val="00A3A2"/>
                          </a:solidFill>
                          <a:effectLst/>
                          <a:latin typeface="Arial" panose="020B0604020202020204" pitchFamily="34" charset="0"/>
                          <a:cs typeface="Arial" panose="020B0604020202020204" pitchFamily="34" charset="0"/>
                        </a:rPr>
                        <a:t>Environment</a:t>
                      </a:r>
                      <a:endParaRPr lang="en-GB" sz="1600" b="0" dirty="0">
                        <a:solidFill>
                          <a:srgbClr val="00A3A2"/>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58758">
                <a:tc>
                  <a:txBody>
                    <a:bodyPr/>
                    <a:lstStyle/>
                    <a:p>
                      <a:pPr algn="l">
                        <a:lnSpc>
                          <a:spcPts val="1600"/>
                        </a:lnSpc>
                        <a:spcAft>
                          <a:spcPts val="0"/>
                        </a:spcAft>
                      </a:pPr>
                      <a:r>
                        <a:rPr lang="en-GB" sz="1600" b="0" dirty="0">
                          <a:solidFill>
                            <a:schemeClr val="tx1"/>
                          </a:solidFill>
                          <a:effectLst/>
                          <a:latin typeface="Arial" panose="020B0604020202020204" pitchFamily="34" charset="0"/>
                          <a:cs typeface="Arial" panose="020B0604020202020204" pitchFamily="34" charset="0"/>
                        </a:rPr>
                        <a:t>Czech Republic</a:t>
                      </a:r>
                      <a:endParaRPr lang="en-GB" sz="1600" b="0" dirty="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pPr>
                      <a:r>
                        <a:rPr lang="en-GB" sz="1600" b="0" dirty="0">
                          <a:solidFill>
                            <a:srgbClr val="00A3A2"/>
                          </a:solidFill>
                          <a:effectLst/>
                          <a:latin typeface="Arial" panose="020B0604020202020204" pitchFamily="34" charset="0"/>
                          <a:cs typeface="Arial" panose="020B0604020202020204" pitchFamily="34" charset="0"/>
                        </a:rPr>
                        <a:t>Environment</a:t>
                      </a:r>
                      <a:endParaRPr lang="en-GB" sz="1600" b="0" dirty="0">
                        <a:solidFill>
                          <a:srgbClr val="00A3A2"/>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59200">
                <a:tc>
                  <a:txBody>
                    <a:bodyPr/>
                    <a:lstStyle/>
                    <a:p>
                      <a:pPr algn="l">
                        <a:lnSpc>
                          <a:spcPts val="1600"/>
                        </a:lnSpc>
                        <a:spcAft>
                          <a:spcPts val="0"/>
                        </a:spcAft>
                      </a:pPr>
                      <a:r>
                        <a:rPr lang="en-GB" sz="1600" b="0" dirty="0">
                          <a:solidFill>
                            <a:schemeClr val="tx1"/>
                          </a:solidFill>
                          <a:effectLst/>
                          <a:latin typeface="Arial" panose="020B0604020202020204" pitchFamily="34" charset="0"/>
                          <a:cs typeface="Arial" panose="020B0604020202020204" pitchFamily="34" charset="0"/>
                        </a:rPr>
                        <a:t>Denmark</a:t>
                      </a:r>
                      <a:endParaRPr lang="en-GB" sz="1600" b="0" dirty="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pPr>
                      <a:r>
                        <a:rPr lang="en-GB" sz="1600" b="0" dirty="0" smtClean="0">
                          <a:solidFill>
                            <a:schemeClr val="tx1">
                              <a:lumMod val="65000"/>
                              <a:lumOff val="35000"/>
                            </a:schemeClr>
                          </a:solidFill>
                          <a:effectLst/>
                          <a:latin typeface="Arial" panose="020B0604020202020204" pitchFamily="34" charset="0"/>
                          <a:cs typeface="Arial" panose="020B0604020202020204" pitchFamily="34" charset="0"/>
                        </a:rPr>
                        <a:t>National Ref. Point</a:t>
                      </a:r>
                      <a:endParaRPr lang="en-GB" sz="1600" b="0" dirty="0">
                        <a:solidFill>
                          <a:schemeClr val="tx1">
                            <a:lumMod val="65000"/>
                            <a:lumOff val="35000"/>
                          </a:schemeClr>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58758">
                <a:tc>
                  <a:txBody>
                    <a:bodyPr/>
                    <a:lstStyle/>
                    <a:p>
                      <a:pPr algn="l">
                        <a:lnSpc>
                          <a:spcPts val="1600"/>
                        </a:lnSpc>
                        <a:spcAft>
                          <a:spcPts val="0"/>
                        </a:spcAft>
                      </a:pPr>
                      <a:r>
                        <a:rPr lang="en-GB" sz="1600" b="0" dirty="0">
                          <a:solidFill>
                            <a:schemeClr val="tx1"/>
                          </a:solidFill>
                          <a:effectLst/>
                          <a:latin typeface="Arial" panose="020B0604020202020204" pitchFamily="34" charset="0"/>
                          <a:cs typeface="Arial" panose="020B0604020202020204" pitchFamily="34" charset="0"/>
                        </a:rPr>
                        <a:t>Estonia</a:t>
                      </a:r>
                      <a:endParaRPr lang="en-GB" sz="1600" b="0" dirty="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pPr>
                      <a:r>
                        <a:rPr lang="en-GB" sz="1600" b="0" dirty="0">
                          <a:solidFill>
                            <a:srgbClr val="00A3A2"/>
                          </a:solidFill>
                          <a:effectLst/>
                          <a:latin typeface="Arial" panose="020B0604020202020204" pitchFamily="34" charset="0"/>
                          <a:cs typeface="Arial" panose="020B0604020202020204" pitchFamily="34" charset="0"/>
                        </a:rPr>
                        <a:t>Environment</a:t>
                      </a:r>
                      <a:endParaRPr lang="en-GB" sz="1600" b="0" dirty="0">
                        <a:solidFill>
                          <a:srgbClr val="00A3A2"/>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58758">
                <a:tc>
                  <a:txBody>
                    <a:bodyPr/>
                    <a:lstStyle/>
                    <a:p>
                      <a:pPr algn="l">
                        <a:lnSpc>
                          <a:spcPts val="1600"/>
                        </a:lnSpc>
                        <a:spcAft>
                          <a:spcPts val="0"/>
                        </a:spcAft>
                      </a:pPr>
                      <a:r>
                        <a:rPr lang="en-GB" sz="1600" b="0" dirty="0">
                          <a:solidFill>
                            <a:schemeClr val="tx1"/>
                          </a:solidFill>
                          <a:effectLst/>
                          <a:latin typeface="Arial" panose="020B0604020202020204" pitchFamily="34" charset="0"/>
                          <a:cs typeface="Arial" panose="020B0604020202020204" pitchFamily="34" charset="0"/>
                        </a:rPr>
                        <a:t>Finland</a:t>
                      </a:r>
                      <a:endParaRPr lang="en-GB" sz="1600" b="0" dirty="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pPr>
                      <a:r>
                        <a:rPr lang="en-GB" sz="1600" b="0" dirty="0">
                          <a:solidFill>
                            <a:srgbClr val="00A3A2"/>
                          </a:solidFill>
                          <a:effectLst/>
                          <a:latin typeface="Arial" panose="020B0604020202020204" pitchFamily="34" charset="0"/>
                          <a:cs typeface="Arial" panose="020B0604020202020204" pitchFamily="34" charset="0"/>
                        </a:rPr>
                        <a:t>Environment</a:t>
                      </a:r>
                      <a:endParaRPr lang="en-GB" sz="1600" b="0" dirty="0">
                        <a:solidFill>
                          <a:srgbClr val="00A3A2"/>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58758">
                <a:tc>
                  <a:txBody>
                    <a:bodyPr/>
                    <a:lstStyle/>
                    <a:p>
                      <a:pPr algn="l">
                        <a:lnSpc>
                          <a:spcPts val="1600"/>
                        </a:lnSpc>
                        <a:spcAft>
                          <a:spcPts val="0"/>
                        </a:spcAft>
                      </a:pPr>
                      <a:r>
                        <a:rPr lang="en-GB" sz="1600" b="0" dirty="0">
                          <a:solidFill>
                            <a:schemeClr val="tx1"/>
                          </a:solidFill>
                          <a:effectLst/>
                          <a:latin typeface="Arial" panose="020B0604020202020204" pitchFamily="34" charset="0"/>
                          <a:cs typeface="Arial" panose="020B0604020202020204" pitchFamily="34" charset="0"/>
                        </a:rPr>
                        <a:t>France</a:t>
                      </a:r>
                      <a:endParaRPr lang="en-GB" sz="1600" b="0" dirty="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pPr>
                      <a:r>
                        <a:rPr lang="en-GB" sz="1600" b="0" dirty="0">
                          <a:solidFill>
                            <a:srgbClr val="00A3A2"/>
                          </a:solidFill>
                          <a:effectLst/>
                          <a:latin typeface="Arial" panose="020B0604020202020204" pitchFamily="34" charset="0"/>
                          <a:cs typeface="Arial" panose="020B0604020202020204" pitchFamily="34" charset="0"/>
                        </a:rPr>
                        <a:t>Environment</a:t>
                      </a:r>
                      <a:endParaRPr lang="en-GB" sz="1600" b="0" dirty="0">
                        <a:solidFill>
                          <a:srgbClr val="00A3A2"/>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58758">
                <a:tc>
                  <a:txBody>
                    <a:bodyPr/>
                    <a:lstStyle/>
                    <a:p>
                      <a:pPr algn="l">
                        <a:lnSpc>
                          <a:spcPts val="1600"/>
                        </a:lnSpc>
                        <a:spcAft>
                          <a:spcPts val="0"/>
                        </a:spcAft>
                      </a:pPr>
                      <a:r>
                        <a:rPr lang="en-GB" sz="1600" b="0" dirty="0">
                          <a:solidFill>
                            <a:schemeClr val="tx1"/>
                          </a:solidFill>
                          <a:effectLst/>
                          <a:latin typeface="Arial" panose="020B0604020202020204" pitchFamily="34" charset="0"/>
                          <a:cs typeface="Arial" panose="020B0604020202020204" pitchFamily="34" charset="0"/>
                        </a:rPr>
                        <a:t>Germany</a:t>
                      </a:r>
                      <a:endParaRPr lang="en-GB" sz="1600" b="0" dirty="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pPr>
                      <a:r>
                        <a:rPr lang="en-GB" sz="1600" b="0" dirty="0">
                          <a:solidFill>
                            <a:srgbClr val="00A3A2"/>
                          </a:solidFill>
                          <a:effectLst/>
                          <a:latin typeface="Arial" panose="020B0604020202020204" pitchFamily="34" charset="0"/>
                          <a:cs typeface="Arial" panose="020B0604020202020204" pitchFamily="34" charset="0"/>
                        </a:rPr>
                        <a:t>Environment</a:t>
                      </a:r>
                      <a:endParaRPr lang="en-GB" sz="1600" b="0" dirty="0">
                        <a:solidFill>
                          <a:srgbClr val="00A3A2"/>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58758">
                <a:tc>
                  <a:txBody>
                    <a:bodyPr/>
                    <a:lstStyle/>
                    <a:p>
                      <a:pPr algn="l">
                        <a:lnSpc>
                          <a:spcPts val="1600"/>
                        </a:lnSpc>
                        <a:spcAft>
                          <a:spcPts val="0"/>
                        </a:spcAft>
                      </a:pPr>
                      <a:r>
                        <a:rPr lang="en-GB" sz="1600" b="0" dirty="0">
                          <a:solidFill>
                            <a:schemeClr val="tx1"/>
                          </a:solidFill>
                          <a:effectLst/>
                          <a:latin typeface="Arial" panose="020B0604020202020204" pitchFamily="34" charset="0"/>
                          <a:cs typeface="Arial" panose="020B0604020202020204" pitchFamily="34" charset="0"/>
                        </a:rPr>
                        <a:t>Greece</a:t>
                      </a:r>
                      <a:endParaRPr lang="en-GB" sz="1600" b="0" dirty="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pPr>
                      <a:r>
                        <a:rPr lang="en-GB" sz="1600" b="0" dirty="0">
                          <a:solidFill>
                            <a:srgbClr val="00A3A2"/>
                          </a:solidFill>
                          <a:effectLst/>
                          <a:latin typeface="Arial" panose="020B0604020202020204" pitchFamily="34" charset="0"/>
                          <a:cs typeface="Arial" panose="020B0604020202020204" pitchFamily="34" charset="0"/>
                        </a:rPr>
                        <a:t>Environment</a:t>
                      </a:r>
                      <a:endParaRPr lang="en-GB" sz="1600" b="0" dirty="0">
                        <a:solidFill>
                          <a:srgbClr val="00A3A2"/>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58758">
                <a:tc>
                  <a:txBody>
                    <a:bodyPr/>
                    <a:lstStyle/>
                    <a:p>
                      <a:pPr algn="l">
                        <a:lnSpc>
                          <a:spcPts val="1600"/>
                        </a:lnSpc>
                        <a:spcAft>
                          <a:spcPts val="0"/>
                        </a:spcAft>
                      </a:pPr>
                      <a:r>
                        <a:rPr lang="en-GB" sz="1600" b="0" dirty="0">
                          <a:solidFill>
                            <a:schemeClr val="tx1"/>
                          </a:solidFill>
                          <a:effectLst/>
                          <a:latin typeface="Arial" panose="020B0604020202020204" pitchFamily="34" charset="0"/>
                          <a:cs typeface="Arial" panose="020B0604020202020204" pitchFamily="34" charset="0"/>
                        </a:rPr>
                        <a:t>Hungary</a:t>
                      </a:r>
                      <a:endParaRPr lang="en-GB" sz="1600" b="0" dirty="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pPr>
                      <a:r>
                        <a:rPr lang="en-GB" sz="1600" b="0" dirty="0" smtClean="0">
                          <a:solidFill>
                            <a:srgbClr val="5DBBE8"/>
                          </a:solidFill>
                          <a:effectLst/>
                          <a:latin typeface="Arial" panose="020B0604020202020204" pitchFamily="34" charset="0"/>
                          <a:cs typeface="Arial" panose="020B0604020202020204" pitchFamily="34" charset="0"/>
                        </a:rPr>
                        <a:t>Transport </a:t>
                      </a:r>
                      <a:r>
                        <a:rPr lang="en-GB" sz="1600" b="0" dirty="0" smtClean="0">
                          <a:solidFill>
                            <a:schemeClr val="tx1">
                              <a:lumMod val="65000"/>
                              <a:lumOff val="35000"/>
                            </a:schemeClr>
                          </a:solidFill>
                          <a:effectLst/>
                          <a:latin typeface="Arial" panose="020B0604020202020204" pitchFamily="34" charset="0"/>
                          <a:cs typeface="Arial" panose="020B0604020202020204" pitchFamily="34" charset="0"/>
                        </a:rPr>
                        <a:t>/</a:t>
                      </a:r>
                      <a:r>
                        <a:rPr lang="en-GB" sz="1600" b="0" baseline="0" dirty="0" smtClean="0">
                          <a:solidFill>
                            <a:srgbClr val="5DBBE8"/>
                          </a:solidFill>
                          <a:effectLst/>
                          <a:latin typeface="Arial" panose="020B0604020202020204" pitchFamily="34" charset="0"/>
                          <a:cs typeface="Arial" panose="020B0604020202020204" pitchFamily="34" charset="0"/>
                        </a:rPr>
                        <a:t> </a:t>
                      </a:r>
                      <a:r>
                        <a:rPr lang="en-GB" sz="1600" b="0" dirty="0" smtClean="0">
                          <a:solidFill>
                            <a:srgbClr val="00A3A2"/>
                          </a:solidFill>
                          <a:effectLst/>
                          <a:latin typeface="Arial" panose="020B0604020202020204" pitchFamily="34" charset="0"/>
                          <a:cs typeface="Arial" panose="020B0604020202020204" pitchFamily="34" charset="0"/>
                        </a:rPr>
                        <a:t>Climate</a:t>
                      </a:r>
                      <a:endParaRPr lang="en-GB" sz="1600" b="0" dirty="0">
                        <a:solidFill>
                          <a:srgbClr val="00A3A2"/>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58758">
                <a:tc>
                  <a:txBody>
                    <a:bodyPr/>
                    <a:lstStyle/>
                    <a:p>
                      <a:pPr algn="l">
                        <a:lnSpc>
                          <a:spcPts val="1600"/>
                        </a:lnSpc>
                        <a:spcAft>
                          <a:spcPts val="0"/>
                        </a:spcAft>
                      </a:pPr>
                      <a:r>
                        <a:rPr lang="en-GB" sz="1600" b="0" dirty="0">
                          <a:solidFill>
                            <a:schemeClr val="tx1"/>
                          </a:solidFill>
                          <a:effectLst/>
                          <a:latin typeface="Arial" panose="020B0604020202020204" pitchFamily="34" charset="0"/>
                          <a:cs typeface="Arial" panose="020B0604020202020204" pitchFamily="34" charset="0"/>
                        </a:rPr>
                        <a:t>Ireland</a:t>
                      </a:r>
                      <a:endParaRPr lang="en-GB" sz="1600" b="0" dirty="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pPr>
                      <a:r>
                        <a:rPr lang="en-GB" sz="1600" b="0" dirty="0">
                          <a:solidFill>
                            <a:srgbClr val="5DBBE8"/>
                          </a:solidFill>
                          <a:effectLst/>
                          <a:latin typeface="Arial" panose="020B0604020202020204" pitchFamily="34" charset="0"/>
                          <a:cs typeface="Arial" panose="020B0604020202020204" pitchFamily="34" charset="0"/>
                        </a:rPr>
                        <a:t>Transport</a:t>
                      </a:r>
                      <a:endParaRPr lang="en-GB" sz="1600" b="0" dirty="0">
                        <a:solidFill>
                          <a:srgbClr val="5DBBE8"/>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4" name="Table 3"/>
          <p:cNvGraphicFramePr>
            <a:graphicFrameLocks noGrp="1"/>
          </p:cNvGraphicFramePr>
          <p:nvPr>
            <p:extLst/>
          </p:nvPr>
        </p:nvGraphicFramePr>
        <p:xfrm>
          <a:off x="5148080" y="1363570"/>
          <a:ext cx="3960550" cy="3980364"/>
        </p:xfrm>
        <a:graphic>
          <a:graphicData uri="http://schemas.openxmlformats.org/drawingml/2006/table">
            <a:tbl>
              <a:tblPr firstRow="1" firstCol="1" bandRow="1">
                <a:tableStyleId>{5C22544A-7EE6-4342-B048-85BDC9FD1C3A}</a:tableStyleId>
              </a:tblPr>
              <a:tblGrid>
                <a:gridCol w="1584220"/>
                <a:gridCol w="2376330"/>
              </a:tblGrid>
              <a:tr h="259200">
                <a:tc>
                  <a:txBody>
                    <a:bodyPr/>
                    <a:lstStyle/>
                    <a:p>
                      <a:pPr algn="l">
                        <a:lnSpc>
                          <a:spcPts val="1600"/>
                        </a:lnSpc>
                        <a:spcAft>
                          <a:spcPts val="0"/>
                        </a:spcAft>
                      </a:pPr>
                      <a:r>
                        <a:rPr lang="en-GB" sz="1200" b="1" dirty="0" smtClean="0">
                          <a:solidFill>
                            <a:schemeClr val="tx1"/>
                          </a:solidFill>
                          <a:effectLst/>
                          <a:latin typeface="Arial" panose="020B0604020202020204" pitchFamily="34" charset="0"/>
                          <a:ea typeface="Times New Roman"/>
                          <a:cs typeface="Arial" panose="020B0604020202020204" pitchFamily="34" charset="0"/>
                        </a:rPr>
                        <a:t>COUNTRY</a:t>
                      </a:r>
                      <a:endParaRPr lang="en-GB" sz="1200" b="1" dirty="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pPr>
                      <a:r>
                        <a:rPr lang="en-GB" sz="1200" b="1" dirty="0" smtClean="0">
                          <a:solidFill>
                            <a:schemeClr val="tx1"/>
                          </a:solidFill>
                          <a:effectLst/>
                          <a:latin typeface="Arial" panose="020B0604020202020204" pitchFamily="34" charset="0"/>
                          <a:ea typeface="Times New Roman"/>
                          <a:cs typeface="Arial" panose="020B0604020202020204" pitchFamily="34" charset="0"/>
                        </a:rPr>
                        <a:t>MINISTRY</a:t>
                      </a:r>
                      <a:endParaRPr lang="en-GB" sz="1200" b="1" dirty="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59200">
                <a:tc>
                  <a:txBody>
                    <a:bodyPr/>
                    <a:lstStyle/>
                    <a:p>
                      <a:pPr algn="l">
                        <a:lnSpc>
                          <a:spcPts val="1600"/>
                        </a:lnSpc>
                        <a:spcAft>
                          <a:spcPts val="0"/>
                        </a:spcAft>
                      </a:pPr>
                      <a:r>
                        <a:rPr lang="en-GB" sz="1600" b="0" dirty="0">
                          <a:solidFill>
                            <a:schemeClr val="tx1"/>
                          </a:solidFill>
                          <a:effectLst/>
                          <a:latin typeface="Arial" panose="020B0604020202020204" pitchFamily="34" charset="0"/>
                          <a:cs typeface="Arial" panose="020B0604020202020204" pitchFamily="34" charset="0"/>
                        </a:rPr>
                        <a:t>Italy</a:t>
                      </a:r>
                      <a:endParaRPr lang="en-GB" sz="1600" b="0" dirty="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pPr>
                      <a:r>
                        <a:rPr lang="en-GB" sz="1600" b="0" dirty="0" smtClean="0">
                          <a:solidFill>
                            <a:srgbClr val="00A3A2"/>
                          </a:solidFill>
                          <a:effectLst/>
                          <a:latin typeface="Arial" panose="020B0604020202020204" pitchFamily="34" charset="0"/>
                          <a:cs typeface="Arial" panose="020B0604020202020204" pitchFamily="34" charset="0"/>
                        </a:rPr>
                        <a:t>Environment</a:t>
                      </a:r>
                      <a:endParaRPr lang="en-GB" sz="1600" b="0" dirty="0">
                        <a:solidFill>
                          <a:srgbClr val="00A3A2"/>
                        </a:solidFill>
                        <a:effectLst/>
                        <a:latin typeface="Arial" panose="020B0604020202020204" pitchFamily="34" charset="0"/>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66297">
                <a:tc>
                  <a:txBody>
                    <a:bodyPr/>
                    <a:lstStyle/>
                    <a:p>
                      <a:pPr algn="l">
                        <a:lnSpc>
                          <a:spcPts val="1600"/>
                        </a:lnSpc>
                        <a:spcAft>
                          <a:spcPts val="0"/>
                        </a:spcAft>
                      </a:pPr>
                      <a:r>
                        <a:rPr lang="en-GB" sz="1600" b="0">
                          <a:solidFill>
                            <a:schemeClr val="tx1"/>
                          </a:solidFill>
                          <a:effectLst/>
                          <a:latin typeface="Arial" panose="020B0604020202020204" pitchFamily="34" charset="0"/>
                          <a:cs typeface="Arial" panose="020B0604020202020204" pitchFamily="34" charset="0"/>
                        </a:rPr>
                        <a:t>Latvia</a:t>
                      </a:r>
                      <a:endParaRPr lang="en-GB" sz="1600" b="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pPr>
                      <a:r>
                        <a:rPr lang="en-GB" sz="1600" b="0" dirty="0">
                          <a:solidFill>
                            <a:srgbClr val="00A3A2"/>
                          </a:solidFill>
                          <a:effectLst/>
                          <a:latin typeface="Arial" panose="020B0604020202020204" pitchFamily="34" charset="0"/>
                          <a:cs typeface="Arial" panose="020B0604020202020204" pitchFamily="34" charset="0"/>
                        </a:rPr>
                        <a:t>Environment</a:t>
                      </a:r>
                      <a:endParaRPr lang="en-GB" sz="1600" b="0" dirty="0">
                        <a:solidFill>
                          <a:srgbClr val="00A3A2"/>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66297">
                <a:tc>
                  <a:txBody>
                    <a:bodyPr/>
                    <a:lstStyle/>
                    <a:p>
                      <a:pPr algn="l">
                        <a:lnSpc>
                          <a:spcPts val="1600"/>
                        </a:lnSpc>
                        <a:spcAft>
                          <a:spcPts val="0"/>
                        </a:spcAft>
                      </a:pPr>
                      <a:r>
                        <a:rPr lang="en-GB" sz="1600" b="0" dirty="0">
                          <a:solidFill>
                            <a:schemeClr val="tx1"/>
                          </a:solidFill>
                          <a:effectLst/>
                          <a:latin typeface="Arial" panose="020B0604020202020204" pitchFamily="34" charset="0"/>
                          <a:cs typeface="Arial" panose="020B0604020202020204" pitchFamily="34" charset="0"/>
                        </a:rPr>
                        <a:t>Lithuania</a:t>
                      </a:r>
                      <a:endParaRPr lang="en-GB" sz="1600" b="0" dirty="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pPr>
                      <a:r>
                        <a:rPr lang="en-GB" sz="1600" b="0" dirty="0">
                          <a:solidFill>
                            <a:srgbClr val="00A3A2"/>
                          </a:solidFill>
                          <a:effectLst/>
                          <a:latin typeface="Arial" panose="020B0604020202020204" pitchFamily="34" charset="0"/>
                          <a:cs typeface="Arial" panose="020B0604020202020204" pitchFamily="34" charset="0"/>
                        </a:rPr>
                        <a:t>Environment</a:t>
                      </a:r>
                      <a:endParaRPr lang="en-GB" sz="1600" b="0" dirty="0">
                        <a:solidFill>
                          <a:srgbClr val="00A3A2"/>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66400">
                <a:tc>
                  <a:txBody>
                    <a:bodyPr/>
                    <a:lstStyle/>
                    <a:p>
                      <a:pPr algn="l">
                        <a:lnSpc>
                          <a:spcPts val="1600"/>
                        </a:lnSpc>
                        <a:spcAft>
                          <a:spcPts val="0"/>
                        </a:spcAft>
                      </a:pPr>
                      <a:r>
                        <a:rPr lang="en-GB" sz="1600" b="0" dirty="0">
                          <a:solidFill>
                            <a:schemeClr val="tx1"/>
                          </a:solidFill>
                          <a:effectLst/>
                          <a:latin typeface="Arial" panose="020B0604020202020204" pitchFamily="34" charset="0"/>
                          <a:cs typeface="Arial" panose="020B0604020202020204" pitchFamily="34" charset="0"/>
                        </a:rPr>
                        <a:t>Luxembourg</a:t>
                      </a:r>
                      <a:endParaRPr lang="en-GB" sz="1600" b="0" dirty="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pPr>
                      <a:r>
                        <a:rPr lang="en-GB" sz="1300" b="0" dirty="0" smtClean="0">
                          <a:solidFill>
                            <a:srgbClr val="E57912"/>
                          </a:solidFill>
                          <a:effectLst/>
                          <a:latin typeface="Arial" panose="020B0604020202020204" pitchFamily="34" charset="0"/>
                          <a:cs typeface="Arial" panose="020B0604020202020204" pitchFamily="34" charset="0"/>
                        </a:rPr>
                        <a:t>Development</a:t>
                      </a:r>
                      <a:r>
                        <a:rPr lang="en-GB" sz="1200" b="0" baseline="0" dirty="0" smtClean="0">
                          <a:solidFill>
                            <a:srgbClr val="E57912"/>
                          </a:solidFill>
                          <a:effectLst/>
                          <a:latin typeface="Arial" panose="020B0604020202020204" pitchFamily="34" charset="0"/>
                          <a:cs typeface="Arial" panose="020B0604020202020204" pitchFamily="34" charset="0"/>
                        </a:rPr>
                        <a:t> and </a:t>
                      </a:r>
                      <a:r>
                        <a:rPr lang="en-GB" sz="1300" b="0" dirty="0" smtClean="0">
                          <a:solidFill>
                            <a:srgbClr val="E57912"/>
                          </a:solidFill>
                          <a:effectLst/>
                          <a:latin typeface="Arial" panose="020B0604020202020204" pitchFamily="34" charset="0"/>
                          <a:cs typeface="Arial" panose="020B0604020202020204" pitchFamily="34" charset="0"/>
                        </a:rPr>
                        <a:t>Infrastructure</a:t>
                      </a:r>
                      <a:endParaRPr lang="en-GB" sz="1300" b="0" dirty="0">
                        <a:solidFill>
                          <a:srgbClr val="E57912"/>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66297">
                <a:tc>
                  <a:txBody>
                    <a:bodyPr/>
                    <a:lstStyle/>
                    <a:p>
                      <a:pPr algn="l">
                        <a:lnSpc>
                          <a:spcPts val="1600"/>
                        </a:lnSpc>
                        <a:spcAft>
                          <a:spcPts val="0"/>
                        </a:spcAft>
                      </a:pPr>
                      <a:r>
                        <a:rPr lang="en-GB" sz="1600" b="0" dirty="0">
                          <a:solidFill>
                            <a:schemeClr val="tx1"/>
                          </a:solidFill>
                          <a:effectLst/>
                          <a:latin typeface="Arial" panose="020B0604020202020204" pitchFamily="34" charset="0"/>
                          <a:cs typeface="Arial" panose="020B0604020202020204" pitchFamily="34" charset="0"/>
                        </a:rPr>
                        <a:t>Malta</a:t>
                      </a:r>
                      <a:endParaRPr lang="en-GB" sz="1600" b="0" dirty="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pPr>
                      <a:r>
                        <a:rPr lang="en-GB" sz="1600" b="0" dirty="0">
                          <a:solidFill>
                            <a:srgbClr val="00A3A2"/>
                          </a:solidFill>
                          <a:effectLst/>
                          <a:latin typeface="Arial" panose="020B0604020202020204" pitchFamily="34" charset="0"/>
                          <a:cs typeface="Arial" panose="020B0604020202020204" pitchFamily="34" charset="0"/>
                        </a:rPr>
                        <a:t>Environment</a:t>
                      </a:r>
                      <a:endParaRPr lang="en-GB" sz="1600" b="0" dirty="0">
                        <a:solidFill>
                          <a:srgbClr val="00A3A2"/>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66297">
                <a:tc>
                  <a:txBody>
                    <a:bodyPr/>
                    <a:lstStyle/>
                    <a:p>
                      <a:pPr algn="l">
                        <a:lnSpc>
                          <a:spcPts val="1600"/>
                        </a:lnSpc>
                        <a:spcAft>
                          <a:spcPts val="0"/>
                        </a:spcAft>
                      </a:pPr>
                      <a:r>
                        <a:rPr lang="en-GB" sz="1600" b="0" dirty="0">
                          <a:solidFill>
                            <a:schemeClr val="tx1"/>
                          </a:solidFill>
                          <a:effectLst/>
                          <a:latin typeface="Arial" panose="020B0604020202020204" pitchFamily="34" charset="0"/>
                          <a:cs typeface="Arial" panose="020B0604020202020204" pitchFamily="34" charset="0"/>
                        </a:rPr>
                        <a:t>Netherlands</a:t>
                      </a:r>
                      <a:endParaRPr lang="en-GB" sz="1600" b="0" dirty="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pPr>
                      <a:r>
                        <a:rPr lang="en-GB" sz="1600" b="0" dirty="0">
                          <a:solidFill>
                            <a:srgbClr val="00A3A2"/>
                          </a:solidFill>
                          <a:effectLst/>
                          <a:latin typeface="Arial" panose="020B0604020202020204" pitchFamily="34" charset="0"/>
                          <a:cs typeface="Arial" panose="020B0604020202020204" pitchFamily="34" charset="0"/>
                        </a:rPr>
                        <a:t>Environment</a:t>
                      </a:r>
                      <a:endParaRPr lang="en-GB" sz="1600" b="0" dirty="0">
                        <a:solidFill>
                          <a:srgbClr val="00A3A2"/>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66297">
                <a:tc>
                  <a:txBody>
                    <a:bodyPr/>
                    <a:lstStyle/>
                    <a:p>
                      <a:pPr algn="l">
                        <a:lnSpc>
                          <a:spcPts val="1600"/>
                        </a:lnSpc>
                        <a:spcAft>
                          <a:spcPts val="0"/>
                        </a:spcAft>
                      </a:pPr>
                      <a:r>
                        <a:rPr lang="en-GB" sz="1600" b="0" dirty="0">
                          <a:solidFill>
                            <a:schemeClr val="tx1"/>
                          </a:solidFill>
                          <a:effectLst/>
                          <a:latin typeface="Arial" panose="020B0604020202020204" pitchFamily="34" charset="0"/>
                          <a:cs typeface="Arial" panose="020B0604020202020204" pitchFamily="34" charset="0"/>
                        </a:rPr>
                        <a:t>Poland</a:t>
                      </a:r>
                      <a:endParaRPr lang="en-GB" sz="1600" b="0" dirty="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pPr>
                      <a:r>
                        <a:rPr lang="en-GB" sz="1600" b="0" dirty="0">
                          <a:solidFill>
                            <a:srgbClr val="00A3A2"/>
                          </a:solidFill>
                          <a:effectLst/>
                          <a:latin typeface="Arial" panose="020B0604020202020204" pitchFamily="34" charset="0"/>
                          <a:cs typeface="Arial" panose="020B0604020202020204" pitchFamily="34" charset="0"/>
                        </a:rPr>
                        <a:t>Environment</a:t>
                      </a:r>
                      <a:endParaRPr lang="en-GB" sz="1600" b="0" dirty="0">
                        <a:solidFill>
                          <a:srgbClr val="00A3A2"/>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66297">
                <a:tc>
                  <a:txBody>
                    <a:bodyPr/>
                    <a:lstStyle/>
                    <a:p>
                      <a:pPr algn="l">
                        <a:lnSpc>
                          <a:spcPts val="1600"/>
                        </a:lnSpc>
                        <a:spcAft>
                          <a:spcPts val="0"/>
                        </a:spcAft>
                      </a:pPr>
                      <a:r>
                        <a:rPr lang="en-GB" sz="1600" b="0">
                          <a:solidFill>
                            <a:schemeClr val="tx1"/>
                          </a:solidFill>
                          <a:effectLst/>
                          <a:latin typeface="Arial" panose="020B0604020202020204" pitchFamily="34" charset="0"/>
                          <a:cs typeface="Arial" panose="020B0604020202020204" pitchFamily="34" charset="0"/>
                        </a:rPr>
                        <a:t>Portugal</a:t>
                      </a:r>
                      <a:endParaRPr lang="en-GB" sz="1600" b="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pPr>
                      <a:r>
                        <a:rPr lang="en-GB" sz="1600" b="0" dirty="0">
                          <a:solidFill>
                            <a:srgbClr val="00A3A2"/>
                          </a:solidFill>
                          <a:effectLst/>
                          <a:latin typeface="Arial" panose="020B0604020202020204" pitchFamily="34" charset="0"/>
                          <a:cs typeface="Arial" panose="020B0604020202020204" pitchFamily="34" charset="0"/>
                        </a:rPr>
                        <a:t>Environment</a:t>
                      </a:r>
                      <a:endParaRPr lang="en-GB" sz="1600" b="0" dirty="0">
                        <a:solidFill>
                          <a:srgbClr val="00A3A2"/>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66297">
                <a:tc>
                  <a:txBody>
                    <a:bodyPr/>
                    <a:lstStyle/>
                    <a:p>
                      <a:pPr algn="l">
                        <a:lnSpc>
                          <a:spcPts val="1600"/>
                        </a:lnSpc>
                        <a:spcAft>
                          <a:spcPts val="0"/>
                        </a:spcAft>
                      </a:pPr>
                      <a:r>
                        <a:rPr lang="en-GB" sz="1600" b="0" dirty="0">
                          <a:solidFill>
                            <a:schemeClr val="tx1"/>
                          </a:solidFill>
                          <a:effectLst/>
                          <a:latin typeface="Arial" panose="020B0604020202020204" pitchFamily="34" charset="0"/>
                          <a:cs typeface="Arial" panose="020B0604020202020204" pitchFamily="34" charset="0"/>
                        </a:rPr>
                        <a:t>Romania</a:t>
                      </a:r>
                      <a:endParaRPr lang="en-GB" sz="1600" b="0" dirty="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pPr>
                      <a:r>
                        <a:rPr lang="en-GB" sz="1600" b="0" dirty="0">
                          <a:solidFill>
                            <a:srgbClr val="00A3A2"/>
                          </a:solidFill>
                          <a:effectLst/>
                          <a:latin typeface="Arial" panose="020B0604020202020204" pitchFamily="34" charset="0"/>
                          <a:cs typeface="Arial" panose="020B0604020202020204" pitchFamily="34" charset="0"/>
                        </a:rPr>
                        <a:t>Environment</a:t>
                      </a:r>
                      <a:endParaRPr lang="en-GB" sz="1600" b="0" dirty="0">
                        <a:solidFill>
                          <a:srgbClr val="00A3A2"/>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66297">
                <a:tc>
                  <a:txBody>
                    <a:bodyPr/>
                    <a:lstStyle/>
                    <a:p>
                      <a:pPr algn="l">
                        <a:lnSpc>
                          <a:spcPts val="1600"/>
                        </a:lnSpc>
                        <a:spcAft>
                          <a:spcPts val="0"/>
                        </a:spcAft>
                      </a:pPr>
                      <a:r>
                        <a:rPr lang="en-GB" sz="1600" b="0">
                          <a:solidFill>
                            <a:schemeClr val="tx1"/>
                          </a:solidFill>
                          <a:effectLst/>
                          <a:latin typeface="Arial" panose="020B0604020202020204" pitchFamily="34" charset="0"/>
                          <a:cs typeface="Arial" panose="020B0604020202020204" pitchFamily="34" charset="0"/>
                        </a:rPr>
                        <a:t>Slovakia</a:t>
                      </a:r>
                      <a:endParaRPr lang="en-GB" sz="1600" b="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pPr>
                      <a:r>
                        <a:rPr lang="en-GB" sz="1600" b="0" dirty="0">
                          <a:solidFill>
                            <a:srgbClr val="00A3A2"/>
                          </a:solidFill>
                          <a:effectLst/>
                          <a:latin typeface="Arial" panose="020B0604020202020204" pitchFamily="34" charset="0"/>
                          <a:cs typeface="Arial" panose="020B0604020202020204" pitchFamily="34" charset="0"/>
                        </a:rPr>
                        <a:t>Environment</a:t>
                      </a:r>
                      <a:endParaRPr lang="en-GB" sz="1600" b="0" dirty="0">
                        <a:solidFill>
                          <a:srgbClr val="00A3A2"/>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66297">
                <a:tc>
                  <a:txBody>
                    <a:bodyPr/>
                    <a:lstStyle/>
                    <a:p>
                      <a:pPr algn="l">
                        <a:lnSpc>
                          <a:spcPts val="1600"/>
                        </a:lnSpc>
                        <a:spcAft>
                          <a:spcPts val="0"/>
                        </a:spcAft>
                      </a:pPr>
                      <a:r>
                        <a:rPr lang="en-GB" sz="1600" b="0">
                          <a:solidFill>
                            <a:schemeClr val="tx1"/>
                          </a:solidFill>
                          <a:effectLst/>
                          <a:latin typeface="Arial" panose="020B0604020202020204" pitchFamily="34" charset="0"/>
                          <a:cs typeface="Arial" panose="020B0604020202020204" pitchFamily="34" charset="0"/>
                        </a:rPr>
                        <a:t>Slovenia</a:t>
                      </a:r>
                      <a:endParaRPr lang="en-GB" sz="1600" b="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pPr>
                      <a:r>
                        <a:rPr lang="en-GB" sz="1600" b="0" dirty="0">
                          <a:solidFill>
                            <a:srgbClr val="E57912"/>
                          </a:solidFill>
                          <a:effectLst/>
                          <a:latin typeface="Arial" panose="020B0604020202020204" pitchFamily="34" charset="0"/>
                          <a:cs typeface="Arial" panose="020B0604020202020204" pitchFamily="34" charset="0"/>
                        </a:rPr>
                        <a:t>Infrastructure</a:t>
                      </a:r>
                      <a:endParaRPr lang="en-GB" sz="1600" b="0" dirty="0">
                        <a:solidFill>
                          <a:srgbClr val="E57912"/>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66297">
                <a:tc>
                  <a:txBody>
                    <a:bodyPr/>
                    <a:lstStyle/>
                    <a:p>
                      <a:pPr algn="l">
                        <a:lnSpc>
                          <a:spcPts val="1600"/>
                        </a:lnSpc>
                        <a:spcAft>
                          <a:spcPts val="0"/>
                        </a:spcAft>
                      </a:pPr>
                      <a:r>
                        <a:rPr lang="en-GB" sz="1600" b="0">
                          <a:solidFill>
                            <a:schemeClr val="tx1"/>
                          </a:solidFill>
                          <a:effectLst/>
                          <a:latin typeface="Arial" panose="020B0604020202020204" pitchFamily="34" charset="0"/>
                          <a:cs typeface="Arial" panose="020B0604020202020204" pitchFamily="34" charset="0"/>
                        </a:rPr>
                        <a:t>Spain</a:t>
                      </a:r>
                      <a:endParaRPr lang="en-GB" sz="1600" b="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pPr>
                      <a:r>
                        <a:rPr lang="en-GB" sz="1600" b="0" dirty="0">
                          <a:solidFill>
                            <a:srgbClr val="00A3A2"/>
                          </a:solidFill>
                          <a:effectLst/>
                          <a:latin typeface="Arial" panose="020B0604020202020204" pitchFamily="34" charset="0"/>
                          <a:cs typeface="Arial" panose="020B0604020202020204" pitchFamily="34" charset="0"/>
                        </a:rPr>
                        <a:t>Environment</a:t>
                      </a:r>
                      <a:endParaRPr lang="en-GB" sz="1600" b="0" dirty="0">
                        <a:solidFill>
                          <a:srgbClr val="00A3A2"/>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66297">
                <a:tc>
                  <a:txBody>
                    <a:bodyPr/>
                    <a:lstStyle/>
                    <a:p>
                      <a:pPr algn="l">
                        <a:lnSpc>
                          <a:spcPts val="1600"/>
                        </a:lnSpc>
                        <a:spcAft>
                          <a:spcPts val="0"/>
                        </a:spcAft>
                      </a:pPr>
                      <a:r>
                        <a:rPr lang="en-GB" sz="1600" b="0">
                          <a:solidFill>
                            <a:schemeClr val="tx1"/>
                          </a:solidFill>
                          <a:effectLst/>
                          <a:latin typeface="Arial" panose="020B0604020202020204" pitchFamily="34" charset="0"/>
                          <a:cs typeface="Arial" panose="020B0604020202020204" pitchFamily="34" charset="0"/>
                        </a:rPr>
                        <a:t>Sweden</a:t>
                      </a:r>
                      <a:endParaRPr lang="en-GB" sz="1600" b="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pPr>
                      <a:r>
                        <a:rPr lang="en-GB" sz="1600" b="0" dirty="0">
                          <a:solidFill>
                            <a:srgbClr val="00A3A2"/>
                          </a:solidFill>
                          <a:effectLst/>
                          <a:latin typeface="Arial" panose="020B0604020202020204" pitchFamily="34" charset="0"/>
                          <a:cs typeface="Arial" panose="020B0604020202020204" pitchFamily="34" charset="0"/>
                        </a:rPr>
                        <a:t>Environment</a:t>
                      </a:r>
                      <a:endParaRPr lang="en-GB" sz="1600" b="0" dirty="0">
                        <a:solidFill>
                          <a:srgbClr val="00A3A2"/>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66297">
                <a:tc>
                  <a:txBody>
                    <a:bodyPr/>
                    <a:lstStyle/>
                    <a:p>
                      <a:pPr algn="l">
                        <a:lnSpc>
                          <a:spcPts val="1600"/>
                        </a:lnSpc>
                        <a:spcAft>
                          <a:spcPts val="0"/>
                        </a:spcAft>
                      </a:pPr>
                      <a:r>
                        <a:rPr lang="en-GB" sz="1600" b="0" dirty="0">
                          <a:solidFill>
                            <a:schemeClr val="tx1"/>
                          </a:solidFill>
                          <a:effectLst/>
                          <a:latin typeface="Arial" panose="020B0604020202020204" pitchFamily="34" charset="0"/>
                          <a:cs typeface="Arial" panose="020B0604020202020204" pitchFamily="34" charset="0"/>
                        </a:rPr>
                        <a:t>United Kingdom</a:t>
                      </a:r>
                      <a:endParaRPr lang="en-GB" sz="1600" b="0" dirty="0">
                        <a:solidFill>
                          <a:schemeClr val="tx1"/>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600"/>
                        </a:lnSpc>
                        <a:spcAft>
                          <a:spcPts val="0"/>
                        </a:spcAft>
                      </a:pPr>
                      <a:r>
                        <a:rPr lang="en-GB" sz="1600" b="0" dirty="0">
                          <a:solidFill>
                            <a:srgbClr val="00A3A2"/>
                          </a:solidFill>
                          <a:effectLst/>
                          <a:latin typeface="Arial" panose="020B0604020202020204" pitchFamily="34" charset="0"/>
                          <a:cs typeface="Arial" panose="020B0604020202020204" pitchFamily="34" charset="0"/>
                        </a:rPr>
                        <a:t>Environment</a:t>
                      </a:r>
                      <a:endParaRPr lang="en-GB" sz="1600" b="0" dirty="0">
                        <a:solidFill>
                          <a:srgbClr val="00A3A2"/>
                        </a:solidFill>
                        <a:effectLst/>
                        <a:latin typeface="Arial" panose="020B0604020202020204" pitchFamily="34" charset="0"/>
                        <a:ea typeface="Times New Roman"/>
                        <a:cs typeface="Arial" panose="020B0604020202020204" pitchFamily="34" charset="0"/>
                      </a:endParaRPr>
                    </a:p>
                  </a:txBody>
                  <a:tcPr marL="28287" marR="282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6" name="Picture 4" descr="http://www.iclei-europe.org/fileadmin/repository/flags/128/Spain.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30566" y="4517003"/>
            <a:ext cx="284837" cy="28483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8" descr="http://www.iclei-europe.org/fileadmin/repository/flags/128/Italy.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26130" y="1607255"/>
            <a:ext cx="284837" cy="284837"/>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12" descr="http://www.iclei-europe.org/fileadmin/repository/flags/128/Portugal.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34637" y="3452615"/>
            <a:ext cx="284837" cy="28483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16" descr="http://www.iclei-europe.org/fileadmin/repository/flags/128/Greece.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38408" y="4438555"/>
            <a:ext cx="284837" cy="284837"/>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18" descr="http://www.iclei-europe.org/fileadmin/repository/flags/128/France.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36392" y="3933280"/>
            <a:ext cx="284837" cy="284837"/>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4" descr="http://www.iclei-europe.org/fileadmin/repository/flags/128/Belgium.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36950" y="1832415"/>
            <a:ext cx="284837" cy="284837"/>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8" descr="http://www.iclei-europe.org/fileadmin/repository/flags/128/Romania.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837364" y="3725306"/>
            <a:ext cx="284837" cy="284837"/>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http://www.iclei-europe.org/fileadmin/repository/flags/128/Germany.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44012" y="4175934"/>
            <a:ext cx="286815" cy="286815"/>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4" descr="http://www.iclei-europe.org/fileadmin/repository/flags/128/Poland.pn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4825365" y="3194736"/>
            <a:ext cx="295551" cy="295551"/>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6" descr="http://www.iclei-europe.org/fileadmin/repository/flags/128/United%20Kingdom.pn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4835097" y="5061629"/>
            <a:ext cx="274123" cy="274123"/>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32" descr="http://www.iclei-europe.org/fileadmin/repository/flags/128/Bulgaria.pn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444012" y="2102634"/>
            <a:ext cx="286582" cy="286582"/>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6" descr="http://www.iclei-europe.org/fileadmin/repository/flags/128/Hungary.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449567" y="4685589"/>
            <a:ext cx="284837" cy="284837"/>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30" descr="http://www.iclei-europe.org/fileadmin/repository/flags/128/Slovakia.png"/>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828459" y="3985683"/>
            <a:ext cx="284837" cy="284837"/>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descr="http://www.iclei-europe.org/fileadmin/repository/flags/128/Austria.png"/>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436950" y="1581017"/>
            <a:ext cx="288040" cy="288040"/>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6" descr="http://www.iclei-europe.org/fileadmin/repository/flags/128/Czech%20Republic.png"/>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441947" y="2895261"/>
            <a:ext cx="286581" cy="28658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21" name="Picture 8" descr="http://www.iclei-europe.org/fileadmin/repository/flags/128/Malta.png"/>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4832164" y="2663390"/>
            <a:ext cx="286581" cy="28658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22" name="Picture 12" descr="http://www.iclei-europe.org/fileadmin/repository/flags/128/Sweden.png"/>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4825273" y="4787175"/>
            <a:ext cx="286581" cy="286582"/>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6" descr="http://www.iclei-europe.org/fileadmin/repository/flags/128/Denmark.png"/>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451632" y="3174324"/>
            <a:ext cx="285910" cy="285911"/>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8" descr="http://www.iclei-europe.org/fileadmin/repository/flags/128/Ireland.png"/>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457187" y="4958328"/>
            <a:ext cx="264042" cy="264043"/>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12" descr="http://www.iclei-europe.org/fileadmin/repository/flags/128/Croatia.png"/>
          <p:cNvPicPr>
            <a:picLocks noChangeAspect="1" noChangeArrowheads="1"/>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449567" y="2356831"/>
            <a:ext cx="282560" cy="282561"/>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14" descr="http://www.iclei-europe.org/fileadmin/repository/flags/128/Cyprus.png"/>
          <p:cNvPicPr>
            <a:picLocks noChangeAspect="1" noChangeArrowheads="1"/>
          </p:cNvPicPr>
          <p:nvPr/>
        </p:nvPicPr>
        <p:blipFill>
          <a:blip r:embed="rId22" cstate="print">
            <a:extLst>
              <a:ext uri="{28A0092B-C50C-407E-A947-70E740481C1C}">
                <a14:useLocalDpi xmlns:a14="http://schemas.microsoft.com/office/drawing/2010/main" xmlns="" val="0"/>
              </a:ext>
            </a:extLst>
          </a:blip>
          <a:srcRect/>
          <a:stretch>
            <a:fillRect/>
          </a:stretch>
        </p:blipFill>
        <p:spPr bwMode="auto">
          <a:xfrm>
            <a:off x="436392" y="2635005"/>
            <a:ext cx="296693" cy="296694"/>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36" descr="http://www.iclei-europe.org/fileadmin/repository/flags/128/Slovenia.png"/>
          <p:cNvPicPr>
            <a:picLocks noChangeAspect="1" noChangeArrowheads="1"/>
          </p:cNvPicPr>
          <p:nvPr/>
        </p:nvPicPr>
        <p:blipFill>
          <a:blip r:embed="rId23" cstate="print">
            <a:extLst>
              <a:ext uri="{28A0092B-C50C-407E-A947-70E740481C1C}">
                <a14:useLocalDpi xmlns:a14="http://schemas.microsoft.com/office/drawing/2010/main" xmlns="" val="0"/>
              </a:ext>
            </a:extLst>
          </a:blip>
          <a:srcRect/>
          <a:stretch>
            <a:fillRect/>
          </a:stretch>
        </p:blipFill>
        <p:spPr bwMode="auto">
          <a:xfrm>
            <a:off x="4838415" y="4244514"/>
            <a:ext cx="281402" cy="281403"/>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6" descr="http://www.iclei-europe.org/fileadmin/repository/flags/128/Finland.png"/>
          <p:cNvPicPr>
            <a:picLocks noChangeAspect="1" noChangeArrowheads="1"/>
          </p:cNvPicPr>
          <p:nvPr/>
        </p:nvPicPr>
        <p:blipFill>
          <a:blip r:embed="rId24" cstate="print">
            <a:extLst>
              <a:ext uri="{28A0092B-C50C-407E-A947-70E740481C1C}">
                <a14:useLocalDpi xmlns:a14="http://schemas.microsoft.com/office/drawing/2010/main" xmlns="" val="0"/>
              </a:ext>
            </a:extLst>
          </a:blip>
          <a:srcRect/>
          <a:stretch>
            <a:fillRect/>
          </a:stretch>
        </p:blipFill>
        <p:spPr bwMode="auto">
          <a:xfrm>
            <a:off x="441948" y="3659860"/>
            <a:ext cx="287576" cy="287577"/>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26" descr="http://www.iclei-europe.org/fileadmin/repository/flags/128/Luxembourg.png"/>
          <p:cNvPicPr>
            <a:picLocks noChangeAspect="1" noChangeArrowheads="1"/>
          </p:cNvPicPr>
          <p:nvPr/>
        </p:nvPicPr>
        <p:blipFill>
          <a:blip r:embed="rId25" cstate="print">
            <a:extLst>
              <a:ext uri="{28A0092B-C50C-407E-A947-70E740481C1C}">
                <a14:useLocalDpi xmlns:a14="http://schemas.microsoft.com/office/drawing/2010/main" xmlns="" val="0"/>
              </a:ext>
            </a:extLst>
          </a:blip>
          <a:srcRect/>
          <a:stretch>
            <a:fillRect/>
          </a:stretch>
        </p:blipFill>
        <p:spPr bwMode="auto">
          <a:xfrm>
            <a:off x="4838414" y="2398887"/>
            <a:ext cx="285147" cy="285148"/>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http://www.iclei-europe.org/fileadmin/repository/flags/128/Estonia.png"/>
          <p:cNvPicPr>
            <a:picLocks noChangeAspect="1" noChangeArrowheads="1"/>
          </p:cNvPicPr>
          <p:nvPr/>
        </p:nvPicPr>
        <p:blipFill>
          <a:blip r:embed="rId26" cstate="print">
            <a:extLst>
              <a:ext uri="{28A0092B-C50C-407E-A947-70E740481C1C}">
                <a14:useLocalDpi xmlns:a14="http://schemas.microsoft.com/office/drawing/2010/main" xmlns="" val="0"/>
              </a:ext>
            </a:extLst>
          </a:blip>
          <a:srcRect/>
          <a:stretch>
            <a:fillRect/>
          </a:stretch>
        </p:blipFill>
        <p:spPr bwMode="auto">
          <a:xfrm>
            <a:off x="441947" y="3414086"/>
            <a:ext cx="280739" cy="280739"/>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www.iclei-europe.org/fileadmin/repository/flags/128/Latvia.png"/>
          <p:cNvPicPr>
            <a:picLocks noChangeAspect="1" noChangeArrowheads="1"/>
          </p:cNvPicPr>
          <p:nvPr/>
        </p:nvPicPr>
        <p:blipFill>
          <a:blip r:embed="rId27" cstate="print">
            <a:extLst>
              <a:ext uri="{28A0092B-C50C-407E-A947-70E740481C1C}">
                <a14:useLocalDpi xmlns:a14="http://schemas.microsoft.com/office/drawing/2010/main" xmlns="" val="0"/>
              </a:ext>
            </a:extLst>
          </a:blip>
          <a:srcRect/>
          <a:stretch>
            <a:fillRect/>
          </a:stretch>
        </p:blipFill>
        <p:spPr bwMode="auto">
          <a:xfrm>
            <a:off x="4830566" y="1870982"/>
            <a:ext cx="283649" cy="283649"/>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http://www.iclei-europe.org/fileadmin/repository/flags/128/Lithuania.png"/>
          <p:cNvPicPr>
            <a:picLocks noChangeAspect="1" noChangeArrowheads="1"/>
          </p:cNvPicPr>
          <p:nvPr/>
        </p:nvPicPr>
        <p:blipFill>
          <a:blip r:embed="rId28" cstate="print">
            <a:extLst>
              <a:ext uri="{28A0092B-C50C-407E-A947-70E740481C1C}">
                <a14:useLocalDpi xmlns:a14="http://schemas.microsoft.com/office/drawing/2010/main" xmlns="" val="0"/>
              </a:ext>
            </a:extLst>
          </a:blip>
          <a:srcRect/>
          <a:stretch>
            <a:fillRect/>
          </a:stretch>
        </p:blipFill>
        <p:spPr bwMode="auto">
          <a:xfrm>
            <a:off x="4825273" y="2146449"/>
            <a:ext cx="294544" cy="294544"/>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http://www.iclei-europe.org/fileadmin/repository/flags/128/Netherlands.png"/>
          <p:cNvPicPr>
            <a:picLocks noChangeAspect="1" noChangeArrowheads="1"/>
          </p:cNvPicPr>
          <p:nvPr/>
        </p:nvPicPr>
        <p:blipFill>
          <a:blip r:embed="rId29" cstate="print">
            <a:extLst>
              <a:ext uri="{28A0092B-C50C-407E-A947-70E740481C1C}">
                <a14:useLocalDpi xmlns:a14="http://schemas.microsoft.com/office/drawing/2010/main" xmlns="" val="0"/>
              </a:ext>
            </a:extLst>
          </a:blip>
          <a:srcRect/>
          <a:stretch>
            <a:fillRect/>
          </a:stretch>
        </p:blipFill>
        <p:spPr bwMode="auto">
          <a:xfrm>
            <a:off x="4825273" y="2913997"/>
            <a:ext cx="298525" cy="298525"/>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TextBox 33"/>
          <p:cNvSpPr txBox="1"/>
          <p:nvPr/>
        </p:nvSpPr>
        <p:spPr>
          <a:xfrm>
            <a:off x="426344" y="858136"/>
            <a:ext cx="8263801" cy="369332"/>
          </a:xfrm>
          <a:prstGeom prst="rect">
            <a:avLst/>
          </a:prstGeom>
          <a:noFill/>
        </p:spPr>
        <p:txBody>
          <a:bodyPr wrap="none" rtlCol="0">
            <a:spAutoFit/>
          </a:bodyPr>
          <a:lstStyle/>
          <a:p>
            <a:pPr algn="ctr"/>
            <a:r>
              <a:rPr lang="en-US" b="1" u="sng" dirty="0" smtClean="0">
                <a:latin typeface="Arial" panose="020B0604020202020204" pitchFamily="34" charset="0"/>
                <a:cs typeface="Arial" panose="020B0604020202020204" pitchFamily="34" charset="0"/>
              </a:rPr>
              <a:t>The campaign is implemented through a network of national coordinators</a:t>
            </a:r>
            <a:endParaRPr lang="en-US" b="1" u="sng" dirty="0">
              <a:latin typeface="Arial" panose="020B0604020202020204" pitchFamily="34" charset="0"/>
              <a:cs typeface="Arial" panose="020B0604020202020204" pitchFamily="34" charset="0"/>
            </a:endParaRPr>
          </a:p>
        </p:txBody>
      </p:sp>
      <p:pic>
        <p:nvPicPr>
          <p:cNvPr id="33" name="Picture 32"/>
          <p:cNvPicPr>
            <a:picLocks noChangeAspect="1"/>
          </p:cNvPicPr>
          <p:nvPr/>
        </p:nvPicPr>
        <p:blipFill>
          <a:blip r:embed="rId30" cstate="print">
            <a:extLst>
              <a:ext uri="{28A0092B-C50C-407E-A947-70E740481C1C}">
                <a14:useLocalDpi xmlns:a14="http://schemas.microsoft.com/office/drawing/2010/main" xmlns="" val="0"/>
              </a:ext>
            </a:extLst>
          </a:blip>
          <a:stretch>
            <a:fillRect/>
          </a:stretch>
        </p:blipFill>
        <p:spPr>
          <a:xfrm>
            <a:off x="467430" y="5323523"/>
            <a:ext cx="2571593" cy="265777"/>
          </a:xfrm>
          <a:prstGeom prst="rect">
            <a:avLst/>
          </a:prstGeom>
        </p:spPr>
      </p:pic>
      <p:sp>
        <p:nvSpPr>
          <p:cNvPr id="35" name="TextBox 34"/>
          <p:cNvSpPr txBox="1"/>
          <p:nvPr/>
        </p:nvSpPr>
        <p:spPr>
          <a:xfrm>
            <a:off x="353194" y="5274186"/>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pic>
        <p:nvPicPr>
          <p:cNvPr id="36" name="Picture 35"/>
          <p:cNvPicPr>
            <a:picLocks noChangeAspect="1"/>
          </p:cNvPicPr>
          <p:nvPr/>
        </p:nvPicPr>
        <p:blipFill>
          <a:blip r:embed="rId31" cstate="print"/>
          <a:stretch>
            <a:fillRect/>
          </a:stretch>
        </p:blipFill>
        <p:spPr>
          <a:xfrm>
            <a:off x="8060788" y="5916016"/>
            <a:ext cx="694706" cy="517624"/>
          </a:xfrm>
          <a:prstGeom prst="rect">
            <a:avLst/>
          </a:prstGeom>
        </p:spPr>
      </p:pic>
      <p:pic>
        <p:nvPicPr>
          <p:cNvPr id="37" name="Picture 36"/>
          <p:cNvPicPr>
            <a:picLocks noChangeAspect="1"/>
          </p:cNvPicPr>
          <p:nvPr/>
        </p:nvPicPr>
        <p:blipFill>
          <a:blip r:embed="rId32"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Tree>
    <p:extLst>
      <p:ext uri="{BB962C8B-B14F-4D97-AF65-F5344CB8AC3E}">
        <p14:creationId xmlns:p14="http://schemas.microsoft.com/office/powerpoint/2010/main" xmlns="" val="2539840789"/>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p:cNvSpPr>
            <a:spLocks noGrp="1"/>
          </p:cNvSpPr>
          <p:nvPr>
            <p:ph type="body" sz="quarter" idx="4294967295"/>
          </p:nvPr>
        </p:nvSpPr>
        <p:spPr>
          <a:xfrm>
            <a:off x="1763610" y="1628750"/>
            <a:ext cx="5688790" cy="2879933"/>
          </a:xfrm>
          <a:prstGeom prst="rect">
            <a:avLst/>
          </a:prstGeom>
        </p:spPr>
        <p:txBody>
          <a:bodyPr/>
          <a:lstStyle/>
          <a:p>
            <a:pPr>
              <a:lnSpc>
                <a:spcPct val="75000"/>
              </a:lnSpc>
              <a:buFontTx/>
              <a:buNone/>
            </a:pPr>
            <a:r>
              <a:rPr lang="fr-FR" altLang="en-US" sz="1400" b="1" dirty="0" smtClean="0">
                <a:latin typeface="Arial" panose="020B0604020202020204" pitchFamily="34" charset="0"/>
                <a:cs typeface="Arial" panose="020B0604020202020204" pitchFamily="34" charset="0"/>
              </a:rPr>
              <a:t>2015 </a:t>
            </a:r>
            <a:r>
              <a:rPr lang="fr-FR" altLang="en-US" sz="1400" dirty="0" err="1" smtClean="0">
                <a:latin typeface="Arial" panose="020B0604020202020204" pitchFamily="34" charset="0"/>
                <a:cs typeface="Arial" panose="020B0604020202020204" pitchFamily="34" charset="0"/>
              </a:rPr>
              <a:t>Multimodality</a:t>
            </a:r>
            <a:r>
              <a:rPr lang="fr-FR" altLang="en-US" sz="1400" b="1" dirty="0" smtClean="0">
                <a:latin typeface="Arial" panose="020B0604020202020204" pitchFamily="34" charset="0"/>
                <a:cs typeface="Arial" panose="020B0604020202020204" pitchFamily="34" charset="0"/>
              </a:rPr>
              <a:t>		</a:t>
            </a:r>
            <a:r>
              <a:rPr lang="fr-FR" altLang="en-US" sz="1400" b="1" dirty="0" err="1" smtClean="0">
                <a:latin typeface="Arial" panose="020B0604020202020204" pitchFamily="34" charset="0"/>
                <a:cs typeface="Arial" panose="020B0604020202020204" pitchFamily="34" charset="0"/>
              </a:rPr>
              <a:t>Choose</a:t>
            </a:r>
            <a:r>
              <a:rPr lang="fr-FR" altLang="en-US" sz="1400" b="1" dirty="0" smtClean="0">
                <a:latin typeface="Arial" panose="020B0604020202020204" pitchFamily="34" charset="0"/>
                <a:cs typeface="Arial" panose="020B0604020202020204" pitchFamily="34" charset="0"/>
              </a:rPr>
              <a:t>. Change. Combine.</a:t>
            </a:r>
          </a:p>
          <a:p>
            <a:pPr>
              <a:lnSpc>
                <a:spcPct val="75000"/>
              </a:lnSpc>
              <a:buFontTx/>
              <a:buNone/>
            </a:pPr>
            <a:r>
              <a:rPr lang="fr-FR" altLang="en-US" sz="1400" b="1" dirty="0" smtClean="0">
                <a:latin typeface="Arial" panose="020B0604020202020204" pitchFamily="34" charset="0"/>
                <a:cs typeface="Arial" panose="020B0604020202020204" pitchFamily="34" charset="0"/>
              </a:rPr>
              <a:t>2014</a:t>
            </a:r>
            <a:r>
              <a:rPr lang="fr-FR" altLang="en-US" sz="1400" dirty="0" smtClean="0">
                <a:latin typeface="Arial" panose="020B0604020202020204" pitchFamily="34" charset="0"/>
                <a:cs typeface="Arial" panose="020B0604020202020204" pitchFamily="34" charset="0"/>
              </a:rPr>
              <a:t> Our </a:t>
            </a:r>
            <a:r>
              <a:rPr lang="fr-FR" altLang="en-US" sz="1400" dirty="0" err="1">
                <a:latin typeface="Arial" panose="020B0604020202020204" pitchFamily="34" charset="0"/>
                <a:cs typeface="Arial" panose="020B0604020202020204" pitchFamily="34" charset="0"/>
              </a:rPr>
              <a:t>streets</a:t>
            </a:r>
            <a:r>
              <a:rPr lang="fr-FR" altLang="en-US" sz="1400" dirty="0">
                <a:latin typeface="Arial" panose="020B0604020202020204" pitchFamily="34" charset="0"/>
                <a:cs typeface="Arial" panose="020B0604020202020204" pitchFamily="34" charset="0"/>
              </a:rPr>
              <a:t>, </a:t>
            </a:r>
            <a:r>
              <a:rPr lang="fr-FR" altLang="en-US" sz="1400" dirty="0" err="1">
                <a:latin typeface="Arial" panose="020B0604020202020204" pitchFamily="34" charset="0"/>
                <a:cs typeface="Arial" panose="020B0604020202020204" pitchFamily="34" charset="0"/>
              </a:rPr>
              <a:t>our</a:t>
            </a:r>
            <a:r>
              <a:rPr lang="fr-FR" altLang="en-US" sz="1400" dirty="0">
                <a:latin typeface="Arial" panose="020B0604020202020204" pitchFamily="34" charset="0"/>
                <a:cs typeface="Arial" panose="020B0604020202020204" pitchFamily="34" charset="0"/>
              </a:rPr>
              <a:t> </a:t>
            </a:r>
            <a:r>
              <a:rPr lang="fr-FR" altLang="en-US" sz="1400" dirty="0" err="1">
                <a:latin typeface="Arial" panose="020B0604020202020204" pitchFamily="34" charset="0"/>
                <a:cs typeface="Arial" panose="020B0604020202020204" pitchFamily="34" charset="0"/>
              </a:rPr>
              <a:t>choice</a:t>
            </a:r>
            <a:r>
              <a:rPr lang="fr-FR" altLang="en-US" sz="1400" dirty="0">
                <a:latin typeface="Arial" panose="020B0604020202020204" pitchFamily="34" charset="0"/>
                <a:cs typeface="Arial" panose="020B0604020202020204" pitchFamily="34" charset="0"/>
              </a:rPr>
              <a:t> 	</a:t>
            </a:r>
            <a:r>
              <a:rPr lang="fr-FR" altLang="en-US" sz="1400" b="1" dirty="0" err="1" smtClean="0">
                <a:latin typeface="Arial" panose="020B0604020202020204" pitchFamily="34" charset="0"/>
                <a:cs typeface="Arial" panose="020B0604020202020204" pitchFamily="34" charset="0"/>
              </a:rPr>
              <a:t>Quality</a:t>
            </a:r>
            <a:r>
              <a:rPr lang="fr-FR" altLang="en-US" sz="1400" b="1" dirty="0" smtClean="0">
                <a:latin typeface="Arial" panose="020B0604020202020204" pitchFamily="34" charset="0"/>
                <a:cs typeface="Arial" panose="020B0604020202020204" pitchFamily="34" charset="0"/>
              </a:rPr>
              <a:t> </a:t>
            </a:r>
            <a:r>
              <a:rPr lang="fr-FR" altLang="en-US" sz="1400" b="1" dirty="0">
                <a:latin typeface="Arial" panose="020B0604020202020204" pitchFamily="34" charset="0"/>
                <a:cs typeface="Arial" panose="020B0604020202020204" pitchFamily="34" charset="0"/>
              </a:rPr>
              <a:t>of life</a:t>
            </a:r>
          </a:p>
          <a:p>
            <a:pPr>
              <a:lnSpc>
                <a:spcPct val="75000"/>
              </a:lnSpc>
              <a:buFontTx/>
              <a:buNone/>
            </a:pPr>
            <a:r>
              <a:rPr lang="fr-FR" altLang="en-US" sz="1400" b="1" dirty="0" smtClean="0">
                <a:latin typeface="Arial" panose="020B0604020202020204" pitchFamily="34" charset="0"/>
                <a:cs typeface="Arial" panose="020B0604020202020204" pitchFamily="34" charset="0"/>
              </a:rPr>
              <a:t>2013</a:t>
            </a:r>
            <a:r>
              <a:rPr lang="fr-FR" altLang="en-US" sz="1400" dirty="0" smtClean="0">
                <a:latin typeface="Arial" panose="020B0604020202020204" pitchFamily="34" charset="0"/>
                <a:cs typeface="Arial" panose="020B0604020202020204" pitchFamily="34" charset="0"/>
              </a:rPr>
              <a:t> Clean </a:t>
            </a:r>
            <a:r>
              <a:rPr lang="fr-FR" altLang="en-US" sz="1400" dirty="0">
                <a:latin typeface="Arial" panose="020B0604020202020204" pitchFamily="34" charset="0"/>
                <a:cs typeface="Arial" panose="020B0604020202020204" pitchFamily="34" charset="0"/>
              </a:rPr>
              <a:t>air, </a:t>
            </a:r>
            <a:r>
              <a:rPr lang="fr-FR" altLang="en-US" sz="1400" dirty="0" err="1">
                <a:latin typeface="Arial" panose="020B0604020202020204" pitchFamily="34" charset="0"/>
                <a:cs typeface="Arial" panose="020B0604020202020204" pitchFamily="34" charset="0"/>
              </a:rPr>
              <a:t>it’s</a:t>
            </a:r>
            <a:r>
              <a:rPr lang="fr-FR" altLang="en-US" sz="1400" dirty="0">
                <a:latin typeface="Arial" panose="020B0604020202020204" pitchFamily="34" charset="0"/>
                <a:cs typeface="Arial" panose="020B0604020202020204" pitchFamily="34" charset="0"/>
              </a:rPr>
              <a:t> </a:t>
            </a:r>
            <a:r>
              <a:rPr lang="fr-FR" altLang="en-US" sz="1400" dirty="0" err="1">
                <a:latin typeface="Arial" panose="020B0604020202020204" pitchFamily="34" charset="0"/>
                <a:cs typeface="Arial" panose="020B0604020202020204" pitchFamily="34" charset="0"/>
              </a:rPr>
              <a:t>your</a:t>
            </a:r>
            <a:r>
              <a:rPr lang="fr-FR" altLang="en-US" sz="1400" dirty="0">
                <a:latin typeface="Arial" panose="020B0604020202020204" pitchFamily="34" charset="0"/>
                <a:cs typeface="Arial" panose="020B0604020202020204" pitchFamily="34" charset="0"/>
              </a:rPr>
              <a:t> </a:t>
            </a:r>
            <a:r>
              <a:rPr lang="fr-FR" altLang="en-US" sz="1400" dirty="0" smtClean="0">
                <a:latin typeface="Arial" panose="020B0604020202020204" pitchFamily="34" charset="0"/>
                <a:cs typeface="Arial" panose="020B0604020202020204" pitchFamily="34" charset="0"/>
              </a:rPr>
              <a:t>move!	</a:t>
            </a:r>
            <a:r>
              <a:rPr lang="fr-FR" altLang="en-US" sz="1400" b="1" dirty="0" smtClean="0">
                <a:latin typeface="Arial" panose="020B0604020202020204" pitchFamily="34" charset="0"/>
                <a:cs typeface="Arial" panose="020B0604020202020204" pitchFamily="34" charset="0"/>
              </a:rPr>
              <a:t>Air </a:t>
            </a:r>
            <a:r>
              <a:rPr lang="fr-FR" altLang="en-US" sz="1400" b="1" dirty="0" err="1">
                <a:latin typeface="Arial" panose="020B0604020202020204" pitchFamily="34" charset="0"/>
                <a:cs typeface="Arial" panose="020B0604020202020204" pitchFamily="34" charset="0"/>
              </a:rPr>
              <a:t>quality</a:t>
            </a:r>
            <a:endParaRPr lang="fr-FR" altLang="en-US" sz="1400" b="1" dirty="0">
              <a:latin typeface="Arial" panose="020B0604020202020204" pitchFamily="34" charset="0"/>
              <a:cs typeface="Arial" panose="020B0604020202020204" pitchFamily="34" charset="0"/>
            </a:endParaRPr>
          </a:p>
          <a:p>
            <a:pPr>
              <a:lnSpc>
                <a:spcPct val="75000"/>
              </a:lnSpc>
              <a:buFontTx/>
              <a:buNone/>
            </a:pPr>
            <a:r>
              <a:rPr lang="fr-FR" altLang="en-US" sz="1400" b="1" dirty="0" smtClean="0">
                <a:latin typeface="Arial" panose="020B0604020202020204" pitchFamily="34" charset="0"/>
                <a:cs typeface="Arial" panose="020B0604020202020204" pitchFamily="34" charset="0"/>
              </a:rPr>
              <a:t>2012</a:t>
            </a:r>
            <a:r>
              <a:rPr lang="fr-FR" altLang="en-US" sz="1400" dirty="0" smtClean="0">
                <a:latin typeface="Arial" panose="020B0604020202020204" pitchFamily="34" charset="0"/>
                <a:cs typeface="Arial" panose="020B0604020202020204" pitchFamily="34" charset="0"/>
              </a:rPr>
              <a:t> </a:t>
            </a:r>
            <a:r>
              <a:rPr lang="fr-FR" altLang="en-US" sz="1400" dirty="0" err="1">
                <a:latin typeface="Arial" panose="020B0604020202020204" pitchFamily="34" charset="0"/>
                <a:cs typeface="Arial" panose="020B0604020202020204" pitchFamily="34" charset="0"/>
              </a:rPr>
              <a:t>Moving</a:t>
            </a:r>
            <a:r>
              <a:rPr lang="fr-FR" altLang="en-US" sz="1400" dirty="0">
                <a:latin typeface="Arial" panose="020B0604020202020204" pitchFamily="34" charset="0"/>
                <a:cs typeface="Arial" panose="020B0604020202020204" pitchFamily="34" charset="0"/>
              </a:rPr>
              <a:t> in the right </a:t>
            </a:r>
            <a:r>
              <a:rPr lang="fr-FR" altLang="en-US" sz="1400" dirty="0" smtClean="0">
                <a:latin typeface="Arial" panose="020B0604020202020204" pitchFamily="34" charset="0"/>
                <a:cs typeface="Arial" panose="020B0604020202020204" pitchFamily="34" charset="0"/>
              </a:rPr>
              <a:t>direction	</a:t>
            </a:r>
            <a:r>
              <a:rPr lang="fr-FR" altLang="en-US" sz="1400" b="1" dirty="0" err="1" smtClean="0">
                <a:latin typeface="Arial" panose="020B0604020202020204" pitchFamily="34" charset="0"/>
                <a:cs typeface="Arial" panose="020B0604020202020204" pitchFamily="34" charset="0"/>
              </a:rPr>
              <a:t>SUMPs</a:t>
            </a:r>
            <a:endParaRPr lang="fr-FR" altLang="en-US" sz="1400" b="1" dirty="0">
              <a:latin typeface="Arial" panose="020B0604020202020204" pitchFamily="34" charset="0"/>
              <a:cs typeface="Arial" panose="020B0604020202020204" pitchFamily="34" charset="0"/>
            </a:endParaRPr>
          </a:p>
          <a:p>
            <a:pPr>
              <a:lnSpc>
                <a:spcPct val="75000"/>
              </a:lnSpc>
              <a:buFontTx/>
              <a:buNone/>
            </a:pPr>
            <a:r>
              <a:rPr lang="fr-FR" altLang="en-US" sz="1400" b="1" dirty="0" smtClean="0">
                <a:latin typeface="Arial" panose="020B0604020202020204" pitchFamily="34" charset="0"/>
                <a:cs typeface="Arial" panose="020B0604020202020204" pitchFamily="34" charset="0"/>
              </a:rPr>
              <a:t>2011 </a:t>
            </a:r>
            <a:r>
              <a:rPr lang="fr-FR" altLang="en-US" sz="1400" dirty="0" smtClean="0">
                <a:latin typeface="Arial" panose="020B0604020202020204" pitchFamily="34" charset="0"/>
                <a:cs typeface="Arial" panose="020B0604020202020204" pitchFamily="34" charset="0"/>
              </a:rPr>
              <a:t>Alternative Mobility	</a:t>
            </a:r>
            <a:r>
              <a:rPr lang="fr-FR" altLang="en-US" sz="1400" b="1" dirty="0" smtClean="0">
                <a:latin typeface="Arial" panose="020B0604020202020204" pitchFamily="34" charset="0"/>
                <a:cs typeface="Arial" panose="020B0604020202020204" pitchFamily="34" charset="0"/>
              </a:rPr>
              <a:t>Alternative </a:t>
            </a:r>
            <a:r>
              <a:rPr lang="fr-FR" altLang="en-US" sz="1400" b="1" dirty="0">
                <a:latin typeface="Arial" panose="020B0604020202020204" pitchFamily="34" charset="0"/>
                <a:cs typeface="Arial" panose="020B0604020202020204" pitchFamily="34" charset="0"/>
              </a:rPr>
              <a:t>fuels / clean </a:t>
            </a:r>
            <a:r>
              <a:rPr lang="fr-FR" altLang="en-US" sz="1400" b="1" dirty="0" err="1">
                <a:latin typeface="Arial" panose="020B0604020202020204" pitchFamily="34" charset="0"/>
                <a:cs typeface="Arial" panose="020B0604020202020204" pitchFamily="34" charset="0"/>
              </a:rPr>
              <a:t>vehicles</a:t>
            </a:r>
            <a:endParaRPr lang="fr-FR" altLang="en-US" sz="1400" b="1" dirty="0">
              <a:latin typeface="Arial" panose="020B0604020202020204" pitchFamily="34" charset="0"/>
              <a:cs typeface="Arial" panose="020B0604020202020204" pitchFamily="34" charset="0"/>
            </a:endParaRPr>
          </a:p>
          <a:p>
            <a:pPr>
              <a:lnSpc>
                <a:spcPct val="75000"/>
              </a:lnSpc>
              <a:buFontTx/>
              <a:buNone/>
            </a:pPr>
            <a:r>
              <a:rPr lang="fr-FR" altLang="en-US" sz="1400" b="1" dirty="0" smtClean="0">
                <a:latin typeface="Arial" panose="020B0604020202020204" pitchFamily="34" charset="0"/>
                <a:cs typeface="Arial" panose="020B0604020202020204" pitchFamily="34" charset="0"/>
              </a:rPr>
              <a:t>2011</a:t>
            </a:r>
            <a:r>
              <a:rPr lang="fr-FR" altLang="en-US" sz="1400" dirty="0" smtClean="0">
                <a:latin typeface="Arial" panose="020B0604020202020204" pitchFamily="34" charset="0"/>
                <a:cs typeface="Arial" panose="020B0604020202020204" pitchFamily="34" charset="0"/>
              </a:rPr>
              <a:t> </a:t>
            </a:r>
            <a:r>
              <a:rPr lang="fr-FR" altLang="en-US" sz="1400" dirty="0" err="1" smtClean="0">
                <a:latin typeface="Arial" panose="020B0604020202020204" pitchFamily="34" charset="0"/>
                <a:cs typeface="Arial" panose="020B0604020202020204" pitchFamily="34" charset="0"/>
              </a:rPr>
              <a:t>Travel</a:t>
            </a:r>
            <a:r>
              <a:rPr lang="fr-FR" altLang="en-US" sz="1400" dirty="0" smtClean="0">
                <a:latin typeface="Arial" panose="020B0604020202020204" pitchFamily="34" charset="0"/>
                <a:cs typeface="Arial" panose="020B0604020202020204" pitchFamily="34" charset="0"/>
              </a:rPr>
              <a:t> </a:t>
            </a:r>
            <a:r>
              <a:rPr lang="fr-FR" altLang="en-US" sz="1400" dirty="0" err="1">
                <a:latin typeface="Arial" panose="020B0604020202020204" pitchFamily="34" charset="0"/>
                <a:cs typeface="Arial" panose="020B0604020202020204" pitchFamily="34" charset="0"/>
              </a:rPr>
              <a:t>Smarter</a:t>
            </a:r>
            <a:r>
              <a:rPr lang="fr-FR" altLang="en-US" sz="1400" dirty="0">
                <a:latin typeface="Arial" panose="020B0604020202020204" pitchFamily="34" charset="0"/>
                <a:cs typeface="Arial" panose="020B0604020202020204" pitchFamily="34" charset="0"/>
              </a:rPr>
              <a:t>, Live </a:t>
            </a:r>
            <a:r>
              <a:rPr lang="fr-FR" altLang="en-US" sz="1400" dirty="0" err="1" smtClean="0">
                <a:latin typeface="Arial" panose="020B0604020202020204" pitchFamily="34" charset="0"/>
                <a:cs typeface="Arial" panose="020B0604020202020204" pitchFamily="34" charset="0"/>
              </a:rPr>
              <a:t>Better</a:t>
            </a:r>
            <a:r>
              <a:rPr lang="fr-FR" altLang="en-US" sz="1400" dirty="0">
                <a:latin typeface="Arial" panose="020B0604020202020204" pitchFamily="34" charset="0"/>
                <a:cs typeface="Arial" panose="020B0604020202020204" pitchFamily="34" charset="0"/>
              </a:rPr>
              <a:t>	</a:t>
            </a:r>
            <a:r>
              <a:rPr lang="fr-FR" altLang="en-US" sz="1400" b="1" dirty="0" err="1" smtClean="0">
                <a:latin typeface="Arial" panose="020B0604020202020204" pitchFamily="34" charset="0"/>
                <a:cs typeface="Arial" panose="020B0604020202020204" pitchFamily="34" charset="0"/>
              </a:rPr>
              <a:t>Health</a:t>
            </a:r>
            <a:endParaRPr lang="fr-FR" altLang="en-US" sz="1400" b="1" dirty="0">
              <a:latin typeface="Arial" panose="020B0604020202020204" pitchFamily="34" charset="0"/>
              <a:cs typeface="Arial" panose="020B0604020202020204" pitchFamily="34" charset="0"/>
            </a:endParaRPr>
          </a:p>
          <a:p>
            <a:pPr>
              <a:lnSpc>
                <a:spcPct val="75000"/>
              </a:lnSpc>
              <a:buFontTx/>
              <a:buNone/>
            </a:pPr>
            <a:r>
              <a:rPr lang="fr-FR" altLang="en-US" sz="1400" b="1" dirty="0" smtClean="0">
                <a:latin typeface="Arial" panose="020B0604020202020204" pitchFamily="34" charset="0"/>
                <a:cs typeface="Arial" panose="020B0604020202020204" pitchFamily="34" charset="0"/>
              </a:rPr>
              <a:t>2009</a:t>
            </a:r>
            <a:r>
              <a:rPr lang="fr-FR" altLang="en-US" sz="1400" dirty="0" smtClean="0">
                <a:latin typeface="Arial" panose="020B0604020202020204" pitchFamily="34" charset="0"/>
                <a:cs typeface="Arial" panose="020B0604020202020204" pitchFamily="34" charset="0"/>
              </a:rPr>
              <a:t> </a:t>
            </a:r>
            <a:r>
              <a:rPr lang="fr-FR" altLang="en-US" sz="1400" dirty="0" err="1" smtClean="0">
                <a:latin typeface="Arial" panose="020B0604020202020204" pitchFamily="34" charset="0"/>
                <a:cs typeface="Arial" panose="020B0604020202020204" pitchFamily="34" charset="0"/>
              </a:rPr>
              <a:t>Improving</a:t>
            </a:r>
            <a:r>
              <a:rPr lang="fr-FR" altLang="en-US" sz="1400" dirty="0" smtClean="0">
                <a:latin typeface="Arial" panose="020B0604020202020204" pitchFamily="34" charset="0"/>
                <a:cs typeface="Arial" panose="020B0604020202020204" pitchFamily="34" charset="0"/>
              </a:rPr>
              <a:t> </a:t>
            </a:r>
            <a:r>
              <a:rPr lang="fr-FR" altLang="en-US" sz="1400" dirty="0">
                <a:latin typeface="Arial" panose="020B0604020202020204" pitchFamily="34" charset="0"/>
                <a:cs typeface="Arial" panose="020B0604020202020204" pitchFamily="34" charset="0"/>
              </a:rPr>
              <a:t>City </a:t>
            </a:r>
            <a:r>
              <a:rPr lang="fr-FR" altLang="en-US" sz="1400" dirty="0" err="1" smtClean="0">
                <a:latin typeface="Arial" panose="020B0604020202020204" pitchFamily="34" charset="0"/>
                <a:cs typeface="Arial" panose="020B0604020202020204" pitchFamily="34" charset="0"/>
              </a:rPr>
              <a:t>Climates</a:t>
            </a:r>
            <a:r>
              <a:rPr lang="fr-FR" altLang="en-US" sz="1400" dirty="0">
                <a:latin typeface="Arial" panose="020B0604020202020204" pitchFamily="34" charset="0"/>
                <a:cs typeface="Arial" panose="020B0604020202020204" pitchFamily="34" charset="0"/>
              </a:rPr>
              <a:t>	</a:t>
            </a:r>
            <a:r>
              <a:rPr lang="fr-FR" altLang="en-US" sz="1400" b="1" dirty="0" err="1" smtClean="0">
                <a:latin typeface="Arial" panose="020B0604020202020204" pitchFamily="34" charset="0"/>
                <a:cs typeface="Arial" panose="020B0604020202020204" pitchFamily="34" charset="0"/>
              </a:rPr>
              <a:t>Climate</a:t>
            </a:r>
            <a:r>
              <a:rPr lang="fr-FR" altLang="en-US" sz="1400" b="1" dirty="0" smtClean="0">
                <a:latin typeface="Arial" panose="020B0604020202020204" pitchFamily="34" charset="0"/>
                <a:cs typeface="Arial" panose="020B0604020202020204" pitchFamily="34" charset="0"/>
              </a:rPr>
              <a:t> </a:t>
            </a:r>
            <a:r>
              <a:rPr lang="fr-FR" altLang="en-US" sz="1400" b="1" dirty="0">
                <a:latin typeface="Arial" panose="020B0604020202020204" pitchFamily="34" charset="0"/>
                <a:cs typeface="Arial" panose="020B0604020202020204" pitchFamily="34" charset="0"/>
              </a:rPr>
              <a:t>change</a:t>
            </a:r>
          </a:p>
          <a:p>
            <a:pPr>
              <a:lnSpc>
                <a:spcPct val="75000"/>
              </a:lnSpc>
              <a:buFontTx/>
              <a:buNone/>
            </a:pPr>
            <a:r>
              <a:rPr lang="fr-FR" altLang="en-US" sz="1400" b="1" dirty="0" smtClean="0">
                <a:latin typeface="Arial" panose="020B0604020202020204" pitchFamily="34" charset="0"/>
                <a:cs typeface="Arial" panose="020B0604020202020204" pitchFamily="34" charset="0"/>
              </a:rPr>
              <a:t>2008</a:t>
            </a:r>
            <a:r>
              <a:rPr lang="fr-FR" altLang="en-US" sz="1400" dirty="0" smtClean="0">
                <a:latin typeface="Arial" panose="020B0604020202020204" pitchFamily="34" charset="0"/>
                <a:cs typeface="Arial" panose="020B0604020202020204" pitchFamily="34" charset="0"/>
              </a:rPr>
              <a:t> Clean </a:t>
            </a:r>
            <a:r>
              <a:rPr lang="fr-FR" altLang="en-US" sz="1400" dirty="0">
                <a:latin typeface="Arial" panose="020B0604020202020204" pitchFamily="34" charset="0"/>
                <a:cs typeface="Arial" panose="020B0604020202020204" pitchFamily="34" charset="0"/>
              </a:rPr>
              <a:t>Air for </a:t>
            </a:r>
            <a:r>
              <a:rPr lang="fr-FR" altLang="en-US" sz="1400" dirty="0" smtClean="0">
                <a:latin typeface="Arial" panose="020B0604020202020204" pitchFamily="34" charset="0"/>
                <a:cs typeface="Arial" panose="020B0604020202020204" pitchFamily="34" charset="0"/>
              </a:rPr>
              <a:t>All		</a:t>
            </a:r>
            <a:r>
              <a:rPr lang="fr-FR" altLang="en-US" sz="1400" b="1" dirty="0" smtClean="0">
                <a:latin typeface="Arial" panose="020B0604020202020204" pitchFamily="34" charset="0"/>
                <a:cs typeface="Arial" panose="020B0604020202020204" pitchFamily="34" charset="0"/>
              </a:rPr>
              <a:t>Air </a:t>
            </a:r>
            <a:r>
              <a:rPr lang="fr-FR" altLang="en-US" sz="1400" b="1" dirty="0" err="1">
                <a:latin typeface="Arial" panose="020B0604020202020204" pitchFamily="34" charset="0"/>
                <a:cs typeface="Arial" panose="020B0604020202020204" pitchFamily="34" charset="0"/>
              </a:rPr>
              <a:t>quality</a:t>
            </a:r>
            <a:endParaRPr lang="fr-FR" altLang="en-US" sz="1400" b="1" dirty="0">
              <a:latin typeface="Arial" panose="020B0604020202020204" pitchFamily="34" charset="0"/>
              <a:cs typeface="Arial" panose="020B0604020202020204" pitchFamily="34" charset="0"/>
            </a:endParaRPr>
          </a:p>
          <a:p>
            <a:pPr>
              <a:lnSpc>
                <a:spcPct val="75000"/>
              </a:lnSpc>
              <a:buFontTx/>
              <a:buNone/>
            </a:pPr>
            <a:r>
              <a:rPr lang="fr-FR" altLang="en-US" sz="1400" b="1" dirty="0" smtClean="0">
                <a:latin typeface="Arial" panose="020B0604020202020204" pitchFamily="34" charset="0"/>
                <a:cs typeface="Arial" panose="020B0604020202020204" pitchFamily="34" charset="0"/>
              </a:rPr>
              <a:t>2007</a:t>
            </a:r>
            <a:r>
              <a:rPr lang="fr-FR" altLang="en-US" sz="1400" dirty="0" smtClean="0">
                <a:latin typeface="Arial" panose="020B0604020202020204" pitchFamily="34" charset="0"/>
                <a:cs typeface="Arial" panose="020B0604020202020204" pitchFamily="34" charset="0"/>
              </a:rPr>
              <a:t> Streets </a:t>
            </a:r>
            <a:r>
              <a:rPr lang="fr-FR" altLang="en-US" sz="1400" dirty="0">
                <a:latin typeface="Arial" panose="020B0604020202020204" pitchFamily="34" charset="0"/>
                <a:cs typeface="Arial" panose="020B0604020202020204" pitchFamily="34" charset="0"/>
              </a:rPr>
              <a:t>for </a:t>
            </a:r>
            <a:r>
              <a:rPr lang="fr-FR" altLang="en-US" sz="1400" dirty="0" smtClean="0">
                <a:latin typeface="Arial" panose="020B0604020202020204" pitchFamily="34" charset="0"/>
                <a:cs typeface="Arial" panose="020B0604020202020204" pitchFamily="34" charset="0"/>
              </a:rPr>
              <a:t>People	</a:t>
            </a:r>
            <a:r>
              <a:rPr lang="fr-FR" altLang="en-US" sz="1400" b="1" dirty="0" err="1" smtClean="0">
                <a:latin typeface="Arial" panose="020B0604020202020204" pitchFamily="34" charset="0"/>
                <a:cs typeface="Arial" panose="020B0604020202020204" pitchFamily="34" charset="0"/>
              </a:rPr>
              <a:t>Quality</a:t>
            </a:r>
            <a:r>
              <a:rPr lang="fr-FR" altLang="en-US" sz="1400" b="1" dirty="0" smtClean="0">
                <a:latin typeface="Arial" panose="020B0604020202020204" pitchFamily="34" charset="0"/>
                <a:cs typeface="Arial" panose="020B0604020202020204" pitchFamily="34" charset="0"/>
              </a:rPr>
              <a:t> </a:t>
            </a:r>
            <a:r>
              <a:rPr lang="fr-FR" altLang="en-US" sz="1400" b="1" dirty="0">
                <a:latin typeface="Arial" panose="020B0604020202020204" pitchFamily="34" charset="0"/>
                <a:cs typeface="Arial" panose="020B0604020202020204" pitchFamily="34" charset="0"/>
              </a:rPr>
              <a:t>of public </a:t>
            </a:r>
            <a:r>
              <a:rPr lang="fr-FR" altLang="en-US" sz="1400" b="1" dirty="0" err="1">
                <a:latin typeface="Arial" panose="020B0604020202020204" pitchFamily="34" charset="0"/>
                <a:cs typeface="Arial" panose="020B0604020202020204" pitchFamily="34" charset="0"/>
              </a:rPr>
              <a:t>space</a:t>
            </a:r>
            <a:endParaRPr lang="fr-FR" altLang="en-US" sz="1400" b="1" dirty="0">
              <a:latin typeface="Arial" panose="020B0604020202020204" pitchFamily="34" charset="0"/>
              <a:cs typeface="Arial" panose="020B0604020202020204" pitchFamily="34" charset="0"/>
            </a:endParaRPr>
          </a:p>
          <a:p>
            <a:pPr>
              <a:lnSpc>
                <a:spcPct val="75000"/>
              </a:lnSpc>
              <a:buFontTx/>
              <a:buNone/>
            </a:pPr>
            <a:r>
              <a:rPr lang="fr-FR" altLang="en-US" sz="1400" b="1" dirty="0" smtClean="0">
                <a:latin typeface="Arial" panose="020B0604020202020204" pitchFamily="34" charset="0"/>
                <a:cs typeface="Arial" panose="020B0604020202020204" pitchFamily="34" charset="0"/>
              </a:rPr>
              <a:t>2006</a:t>
            </a:r>
            <a:r>
              <a:rPr lang="fr-FR" altLang="en-US" sz="1400" dirty="0" smtClean="0">
                <a:latin typeface="Arial" panose="020B0604020202020204" pitchFamily="34" charset="0"/>
                <a:cs typeface="Arial" panose="020B0604020202020204" pitchFamily="34" charset="0"/>
              </a:rPr>
              <a:t> </a:t>
            </a:r>
            <a:r>
              <a:rPr lang="fr-FR" altLang="en-US" sz="1400" dirty="0" err="1" smtClean="0">
                <a:latin typeface="Arial" panose="020B0604020202020204" pitchFamily="34" charset="0"/>
                <a:cs typeface="Arial" panose="020B0604020202020204" pitchFamily="34" charset="0"/>
              </a:rPr>
              <a:t>Climate</a:t>
            </a:r>
            <a:r>
              <a:rPr lang="fr-FR" altLang="en-US" sz="1400" dirty="0" smtClean="0">
                <a:latin typeface="Arial" panose="020B0604020202020204" pitchFamily="34" charset="0"/>
                <a:cs typeface="Arial" panose="020B0604020202020204" pitchFamily="34" charset="0"/>
              </a:rPr>
              <a:t> Change		</a:t>
            </a:r>
            <a:r>
              <a:rPr lang="fr-FR" altLang="en-US" sz="1400" b="1" dirty="0" err="1" smtClean="0">
                <a:latin typeface="Arial" panose="020B0604020202020204" pitchFamily="34" charset="0"/>
                <a:cs typeface="Arial" panose="020B0604020202020204" pitchFamily="34" charset="0"/>
              </a:rPr>
              <a:t>Climate</a:t>
            </a:r>
            <a:r>
              <a:rPr lang="fr-FR" altLang="en-US" sz="1400" b="1" dirty="0" smtClean="0">
                <a:latin typeface="Arial" panose="020B0604020202020204" pitchFamily="34" charset="0"/>
                <a:cs typeface="Arial" panose="020B0604020202020204" pitchFamily="34" charset="0"/>
              </a:rPr>
              <a:t> </a:t>
            </a:r>
            <a:r>
              <a:rPr lang="fr-FR" altLang="en-US" sz="1400" b="1" dirty="0">
                <a:latin typeface="Arial" panose="020B0604020202020204" pitchFamily="34" charset="0"/>
                <a:cs typeface="Arial" panose="020B0604020202020204" pitchFamily="34" charset="0"/>
              </a:rPr>
              <a:t>change</a:t>
            </a:r>
          </a:p>
          <a:p>
            <a:pPr>
              <a:lnSpc>
                <a:spcPct val="75000"/>
              </a:lnSpc>
              <a:buFontTx/>
              <a:buNone/>
            </a:pPr>
            <a:r>
              <a:rPr lang="fr-FR" altLang="en-US" sz="1400" b="1" dirty="0" smtClean="0">
                <a:latin typeface="Arial" panose="020B0604020202020204" pitchFamily="34" charset="0"/>
                <a:cs typeface="Arial" panose="020B0604020202020204" pitchFamily="34" charset="0"/>
              </a:rPr>
              <a:t>2005</a:t>
            </a:r>
            <a:r>
              <a:rPr lang="fr-FR" altLang="en-US" sz="1400" dirty="0" smtClean="0">
                <a:latin typeface="Arial" panose="020B0604020202020204" pitchFamily="34" charset="0"/>
                <a:cs typeface="Arial" panose="020B0604020202020204" pitchFamily="34" charset="0"/>
              </a:rPr>
              <a:t> </a:t>
            </a:r>
            <a:r>
              <a:rPr lang="fr-FR" altLang="en-US" sz="1400" dirty="0" err="1" smtClean="0">
                <a:latin typeface="Arial" panose="020B0604020202020204" pitchFamily="34" charset="0"/>
                <a:cs typeface="Arial" panose="020B0604020202020204" pitchFamily="34" charset="0"/>
              </a:rPr>
              <a:t>Clever</a:t>
            </a:r>
            <a:r>
              <a:rPr lang="fr-FR" altLang="en-US" sz="1400" dirty="0" smtClean="0">
                <a:latin typeface="Arial" panose="020B0604020202020204" pitchFamily="34" charset="0"/>
                <a:cs typeface="Arial" panose="020B0604020202020204" pitchFamily="34" charset="0"/>
              </a:rPr>
              <a:t> </a:t>
            </a:r>
            <a:r>
              <a:rPr lang="fr-FR" altLang="en-US" sz="1400" dirty="0" err="1" smtClean="0">
                <a:latin typeface="Arial" panose="020B0604020202020204" pitchFamily="34" charset="0"/>
                <a:cs typeface="Arial" panose="020B0604020202020204" pitchFamily="34" charset="0"/>
              </a:rPr>
              <a:t>Commuting</a:t>
            </a:r>
            <a:r>
              <a:rPr lang="fr-FR" altLang="en-US" sz="1400" dirty="0">
                <a:latin typeface="Arial" panose="020B0604020202020204" pitchFamily="34" charset="0"/>
                <a:cs typeface="Arial" panose="020B0604020202020204" pitchFamily="34" charset="0"/>
              </a:rPr>
              <a:t>	</a:t>
            </a:r>
            <a:r>
              <a:rPr lang="fr-FR" altLang="en-US" sz="1400" b="1" dirty="0" err="1" smtClean="0">
                <a:latin typeface="Arial" panose="020B0604020202020204" pitchFamily="34" charset="0"/>
                <a:cs typeface="Arial" panose="020B0604020202020204" pitchFamily="34" charset="0"/>
              </a:rPr>
              <a:t>Sustainable</a:t>
            </a:r>
            <a:r>
              <a:rPr lang="fr-FR" altLang="en-US" sz="1400" b="1" dirty="0" smtClean="0">
                <a:latin typeface="Arial" panose="020B0604020202020204" pitchFamily="34" charset="0"/>
                <a:cs typeface="Arial" panose="020B0604020202020204" pitchFamily="34" charset="0"/>
              </a:rPr>
              <a:t> </a:t>
            </a:r>
            <a:r>
              <a:rPr lang="fr-FR" altLang="en-US" sz="1400" b="1" dirty="0" err="1">
                <a:latin typeface="Arial" panose="020B0604020202020204" pitchFamily="34" charset="0"/>
                <a:cs typeface="Arial" panose="020B0604020202020204" pitchFamily="34" charset="0"/>
              </a:rPr>
              <a:t>commuting</a:t>
            </a:r>
            <a:endParaRPr lang="fr-FR" altLang="en-US" sz="1400" b="1" dirty="0">
              <a:latin typeface="Arial" panose="020B0604020202020204" pitchFamily="34" charset="0"/>
              <a:cs typeface="Arial" panose="020B0604020202020204" pitchFamily="34" charset="0"/>
            </a:endParaRPr>
          </a:p>
          <a:p>
            <a:pPr>
              <a:lnSpc>
                <a:spcPct val="75000"/>
              </a:lnSpc>
              <a:buFontTx/>
              <a:buNone/>
            </a:pPr>
            <a:r>
              <a:rPr lang="fr-FR" altLang="en-US" sz="1400" b="1" dirty="0" smtClean="0">
                <a:latin typeface="Arial" panose="020B0604020202020204" pitchFamily="34" charset="0"/>
                <a:cs typeface="Arial" panose="020B0604020202020204" pitchFamily="34" charset="0"/>
              </a:rPr>
              <a:t>2004</a:t>
            </a:r>
            <a:r>
              <a:rPr lang="fr-FR" altLang="en-US" sz="1400" dirty="0" smtClean="0">
                <a:latin typeface="Arial" panose="020B0604020202020204" pitchFamily="34" charset="0"/>
                <a:cs typeface="Arial" panose="020B0604020202020204" pitchFamily="34" charset="0"/>
              </a:rPr>
              <a:t> </a:t>
            </a:r>
            <a:r>
              <a:rPr lang="fr-FR" altLang="en-US" sz="1400" dirty="0" err="1" smtClean="0">
                <a:latin typeface="Arial" panose="020B0604020202020204" pitchFamily="34" charset="0"/>
                <a:cs typeface="Arial" panose="020B0604020202020204" pitchFamily="34" charset="0"/>
              </a:rPr>
              <a:t>Safe</a:t>
            </a:r>
            <a:r>
              <a:rPr lang="fr-FR" altLang="en-US" sz="1400" dirty="0" smtClean="0">
                <a:latin typeface="Arial" panose="020B0604020202020204" pitchFamily="34" charset="0"/>
                <a:cs typeface="Arial" panose="020B0604020202020204" pitchFamily="34" charset="0"/>
              </a:rPr>
              <a:t> </a:t>
            </a:r>
            <a:r>
              <a:rPr lang="fr-FR" altLang="en-US" sz="1400" dirty="0">
                <a:latin typeface="Arial" panose="020B0604020202020204" pitchFamily="34" charset="0"/>
                <a:cs typeface="Arial" panose="020B0604020202020204" pitchFamily="34" charset="0"/>
              </a:rPr>
              <a:t>Streets for </a:t>
            </a:r>
            <a:r>
              <a:rPr lang="fr-FR" altLang="en-US" sz="1400" dirty="0" err="1" smtClean="0">
                <a:latin typeface="Arial" panose="020B0604020202020204" pitchFamily="34" charset="0"/>
                <a:cs typeface="Arial" panose="020B0604020202020204" pitchFamily="34" charset="0"/>
              </a:rPr>
              <a:t>Children</a:t>
            </a:r>
            <a:r>
              <a:rPr lang="fr-FR" altLang="en-US" sz="1400" dirty="0">
                <a:latin typeface="Arial" panose="020B0604020202020204" pitchFamily="34" charset="0"/>
                <a:cs typeface="Arial" panose="020B0604020202020204" pitchFamily="34" charset="0"/>
              </a:rPr>
              <a:t>	</a:t>
            </a:r>
            <a:r>
              <a:rPr lang="fr-FR" altLang="en-US" sz="1400" b="1" dirty="0" smtClean="0">
                <a:latin typeface="Arial" panose="020B0604020202020204" pitchFamily="34" charset="0"/>
                <a:cs typeface="Arial" panose="020B0604020202020204" pitchFamily="34" charset="0"/>
              </a:rPr>
              <a:t>Road </a:t>
            </a:r>
            <a:r>
              <a:rPr lang="fr-FR" altLang="en-US" sz="1400" b="1" dirty="0" err="1">
                <a:latin typeface="Arial" panose="020B0604020202020204" pitchFamily="34" charset="0"/>
                <a:cs typeface="Arial" panose="020B0604020202020204" pitchFamily="34" charset="0"/>
              </a:rPr>
              <a:t>safety</a:t>
            </a:r>
            <a:endParaRPr lang="fr-FR" altLang="en-US" sz="1400" b="1" dirty="0">
              <a:latin typeface="Arial" panose="020B0604020202020204" pitchFamily="34" charset="0"/>
              <a:cs typeface="Arial" panose="020B0604020202020204" pitchFamily="34" charset="0"/>
            </a:endParaRPr>
          </a:p>
          <a:p>
            <a:pPr>
              <a:lnSpc>
                <a:spcPct val="75000"/>
              </a:lnSpc>
              <a:buFontTx/>
              <a:buNone/>
            </a:pPr>
            <a:r>
              <a:rPr lang="fr-FR" altLang="en-US" sz="1400" b="1" dirty="0" smtClean="0">
                <a:latin typeface="Arial" panose="020B0604020202020204" pitchFamily="34" charset="0"/>
                <a:cs typeface="Arial" panose="020B0604020202020204" pitchFamily="34" charset="0"/>
              </a:rPr>
              <a:t>2003</a:t>
            </a:r>
            <a:r>
              <a:rPr lang="fr-FR" altLang="en-US" sz="1400" dirty="0" smtClean="0">
                <a:latin typeface="Arial" panose="020B0604020202020204" pitchFamily="34" charset="0"/>
                <a:cs typeface="Arial" panose="020B0604020202020204" pitchFamily="34" charset="0"/>
              </a:rPr>
              <a:t> </a:t>
            </a:r>
            <a:r>
              <a:rPr lang="fr-FR" altLang="en-US" sz="1400" dirty="0" err="1" smtClean="0">
                <a:latin typeface="Arial" panose="020B0604020202020204" pitchFamily="34" charset="0"/>
                <a:cs typeface="Arial" panose="020B0604020202020204" pitchFamily="34" charset="0"/>
              </a:rPr>
              <a:t>Accessibility</a:t>
            </a:r>
            <a:r>
              <a:rPr lang="fr-FR" altLang="en-US" sz="1400" dirty="0">
                <a:latin typeface="Arial" panose="020B0604020202020204" pitchFamily="34" charset="0"/>
                <a:cs typeface="Arial" panose="020B0604020202020204" pitchFamily="34" charset="0"/>
              </a:rPr>
              <a:t>	</a:t>
            </a:r>
            <a:r>
              <a:rPr lang="fr-FR" altLang="en-US" sz="1400" dirty="0" smtClean="0">
                <a:latin typeface="Arial" panose="020B0604020202020204" pitchFamily="34" charset="0"/>
                <a:cs typeface="Arial" panose="020B0604020202020204" pitchFamily="34" charset="0"/>
              </a:rPr>
              <a:t>	</a:t>
            </a:r>
            <a:r>
              <a:rPr lang="fr-FR" altLang="en-US" sz="1400" b="1" dirty="0" smtClean="0">
                <a:latin typeface="Arial" panose="020B0604020202020204" pitchFamily="34" charset="0"/>
                <a:cs typeface="Arial" panose="020B0604020202020204" pitchFamily="34" charset="0"/>
              </a:rPr>
              <a:t>Accessible </a:t>
            </a:r>
            <a:r>
              <a:rPr lang="fr-FR" altLang="en-US" sz="1400" b="1" dirty="0" err="1">
                <a:latin typeface="Arial" panose="020B0604020202020204" pitchFamily="34" charset="0"/>
                <a:cs typeface="Arial" panose="020B0604020202020204" pitchFamily="34" charset="0"/>
              </a:rPr>
              <a:t>urban</a:t>
            </a:r>
            <a:r>
              <a:rPr lang="fr-FR" altLang="en-US" sz="1400" b="1" dirty="0">
                <a:latin typeface="Arial" panose="020B0604020202020204" pitchFamily="34" charset="0"/>
                <a:cs typeface="Arial" panose="020B0604020202020204" pitchFamily="34" charset="0"/>
              </a:rPr>
              <a:t> transport</a:t>
            </a:r>
          </a:p>
          <a:p>
            <a:pPr>
              <a:lnSpc>
                <a:spcPct val="75000"/>
              </a:lnSpc>
              <a:buFontTx/>
              <a:buNone/>
            </a:pPr>
            <a:r>
              <a:rPr lang="fr-FR" altLang="en-US" sz="1400" b="1" dirty="0" smtClean="0">
                <a:latin typeface="Arial" panose="020B0604020202020204" pitchFamily="34" charset="0"/>
                <a:cs typeface="Arial" panose="020B0604020202020204" pitchFamily="34" charset="0"/>
              </a:rPr>
              <a:t>2002</a:t>
            </a:r>
            <a:r>
              <a:rPr lang="fr-FR" altLang="en-US" sz="1400" dirty="0" smtClean="0">
                <a:latin typeface="Arial" panose="020B0604020202020204" pitchFamily="34" charset="0"/>
                <a:cs typeface="Arial" panose="020B0604020202020204" pitchFamily="34" charset="0"/>
              </a:rPr>
              <a:t> Public </a:t>
            </a:r>
            <a:r>
              <a:rPr lang="fr-FR" altLang="en-US" sz="1400" dirty="0">
                <a:latin typeface="Arial" panose="020B0604020202020204" pitchFamily="34" charset="0"/>
                <a:cs typeface="Arial" panose="020B0604020202020204" pitchFamily="34" charset="0"/>
              </a:rPr>
              <a:t>Transport, </a:t>
            </a:r>
            <a:r>
              <a:rPr lang="fr-FR" altLang="en-US" sz="1400" dirty="0" err="1">
                <a:latin typeface="Arial" panose="020B0604020202020204" pitchFamily="34" charset="0"/>
                <a:cs typeface="Arial" panose="020B0604020202020204" pitchFamily="34" charset="0"/>
              </a:rPr>
              <a:t>Cycling</a:t>
            </a:r>
            <a:r>
              <a:rPr lang="fr-FR" altLang="en-US" sz="1400" dirty="0">
                <a:latin typeface="Arial" panose="020B0604020202020204" pitchFamily="34" charset="0"/>
                <a:cs typeface="Arial" panose="020B0604020202020204" pitchFamily="34" charset="0"/>
              </a:rPr>
              <a:t> and Living Streets/</a:t>
            </a:r>
            <a:r>
              <a:rPr lang="fr-FR" altLang="en-US" sz="1400" dirty="0" err="1">
                <a:latin typeface="Arial" panose="020B0604020202020204" pitchFamily="34" charset="0"/>
                <a:cs typeface="Arial" panose="020B0604020202020204" pitchFamily="34" charset="0"/>
              </a:rPr>
              <a:t>Greenways</a:t>
            </a:r>
            <a:r>
              <a:rPr lang="fr-FR" altLang="en-US" sz="1400" dirty="0">
                <a:latin typeface="Arial" panose="020B0604020202020204" pitchFamily="34" charset="0"/>
                <a:cs typeface="Arial" panose="020B0604020202020204" pitchFamily="34" charset="0"/>
              </a:rPr>
              <a:t> </a:t>
            </a:r>
          </a:p>
          <a:p>
            <a:endParaRPr lang="en-GB" sz="1400" dirty="0">
              <a:latin typeface="Arial" panose="020B0604020202020204" pitchFamily="34" charset="0"/>
              <a:cs typeface="Arial" panose="020B0604020202020204" pitchFamily="34" charset="0"/>
            </a:endParaRPr>
          </a:p>
        </p:txBody>
      </p:sp>
      <p:sp>
        <p:nvSpPr>
          <p:cNvPr id="5" name="TextBox 4"/>
          <p:cNvSpPr txBox="1"/>
          <p:nvPr/>
        </p:nvSpPr>
        <p:spPr>
          <a:xfrm>
            <a:off x="539440" y="764630"/>
            <a:ext cx="8065120" cy="646331"/>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Every year the European Commission choses a </a:t>
            </a:r>
            <a:r>
              <a:rPr lang="en-US" b="1" u="sng" dirty="0" smtClean="0">
                <a:latin typeface="Arial" panose="020B0604020202020204" pitchFamily="34" charset="0"/>
                <a:cs typeface="Arial" panose="020B0604020202020204" pitchFamily="34" charset="0"/>
              </a:rPr>
              <a:t>theme</a:t>
            </a:r>
          </a:p>
          <a:p>
            <a:pPr algn="ctr"/>
            <a:r>
              <a:rPr lang="en-US" dirty="0" smtClean="0">
                <a:latin typeface="Arial" panose="020B0604020202020204" pitchFamily="34" charset="0"/>
                <a:cs typeface="Arial" panose="020B0604020202020204" pitchFamily="34" charset="0"/>
              </a:rPr>
              <a:t>in close consultation </a:t>
            </a:r>
            <a:r>
              <a:rPr lang="en-US" b="1" u="sng" dirty="0" smtClean="0">
                <a:latin typeface="Arial" panose="020B0604020202020204" pitchFamily="34" charset="0"/>
                <a:cs typeface="Arial" panose="020B0604020202020204" pitchFamily="34" charset="0"/>
              </a:rPr>
              <a:t>with national coordinators</a:t>
            </a:r>
          </a:p>
        </p:txBody>
      </p:sp>
      <p:pic>
        <p:nvPicPr>
          <p:cNvPr id="8" name="Picture 2" descr="C:\Users\TRAVEL\Desktop\LAPTOP 2015 06 24 41st Coord Meeting Ostersund\EDGARS PNG (transparent background)\Visual04.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6876320" y="4207868"/>
            <a:ext cx="788817" cy="661332"/>
          </a:xfrm>
          <a:prstGeom prst="rect">
            <a:avLst/>
          </a:prstGeom>
          <a:noFill/>
          <a:extLst>
            <a:ext uri="{909E8E84-426E-40DD-AFC4-6F175D3DCCD1}">
              <a14:hiddenFill xmlns:a14="http://schemas.microsoft.com/office/drawing/2010/main" xmlns="">
                <a:solidFill>
                  <a:srgbClr val="FFFFFF"/>
                </a:solidFill>
              </a14:hiddenFill>
            </a:ext>
          </a:extLst>
        </p:spPr>
      </p:pic>
      <p:pic>
        <p:nvPicPr>
          <p:cNvPr id="5122" name="Picture 2" descr="M:\Projects Mobility Forum\EMW\2015-2017\3 - Support to EMW activities\EMW Communication Toolkit\EDGAR ILLUSTRATIONS\EDGARS PNG (transparent background)\Visual10.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24068" y="4169811"/>
            <a:ext cx="611552" cy="699389"/>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7430" y="5323523"/>
            <a:ext cx="2571593" cy="265777"/>
          </a:xfrm>
          <a:prstGeom prst="rect">
            <a:avLst/>
          </a:prstGeom>
        </p:spPr>
      </p:pic>
      <p:sp>
        <p:nvSpPr>
          <p:cNvPr id="7" name="TextBox 6"/>
          <p:cNvSpPr txBox="1"/>
          <p:nvPr/>
        </p:nvSpPr>
        <p:spPr>
          <a:xfrm>
            <a:off x="353194" y="5274186"/>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cstate="print"/>
          <a:stretch>
            <a:fillRect/>
          </a:stretch>
        </p:blipFill>
        <p:spPr>
          <a:xfrm>
            <a:off x="8060788" y="5916016"/>
            <a:ext cx="694706" cy="51762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Tree>
    <p:extLst>
      <p:ext uri="{BB962C8B-B14F-4D97-AF65-F5344CB8AC3E}">
        <p14:creationId xmlns:p14="http://schemas.microsoft.com/office/powerpoint/2010/main" xmlns="" val="1009434173"/>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Projects Mobility Forum\EMW\2015-2017\6 - Award Procedure\EMW Award 2015\EMW Award 2015 Applications\PRT_Lisbon\Lisbon_Supporting Materials\Lisbon_Pictures\Cycling Cities_2.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6441" r="17971"/>
          <a:stretch/>
        </p:blipFill>
        <p:spPr bwMode="auto">
          <a:xfrm>
            <a:off x="1257" y="0"/>
            <a:ext cx="9142743" cy="621609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2304320" y="3573020"/>
            <a:ext cx="6876320" cy="1446550"/>
          </a:xfrm>
          <a:prstGeom prst="rect">
            <a:avLst/>
          </a:prstGeom>
          <a:noFill/>
        </p:spPr>
        <p:txBody>
          <a:bodyPr wrap="square" rtlCol="0">
            <a:spAutoFit/>
          </a:bodyPr>
          <a:lstStyle/>
          <a:p>
            <a:pPr algn="r"/>
            <a:r>
              <a:rPr lang="en-US" sz="3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THEME 2016:</a:t>
            </a:r>
          </a:p>
          <a:p>
            <a:pPr algn="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‘Smart and sustainable mobility. </a:t>
            </a:r>
          </a:p>
          <a:p>
            <a:pPr algn="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 investment for Europe’</a:t>
            </a:r>
            <a:endParaRPr lang="en-US" sz="2800" b="1"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2" descr="M:\Projects Mobility Forum\EMW\2015-2017\3 - Support to EMW activities\EMW Communication Toolkit\Toolkit\POWERPOINT\Links\logo-EuMobWeek.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 name="Group 4"/>
          <p:cNvGrpSpPr/>
          <p:nvPr/>
        </p:nvGrpSpPr>
        <p:grpSpPr>
          <a:xfrm>
            <a:off x="-4" y="5210243"/>
            <a:ext cx="9144004" cy="1647757"/>
            <a:chOff x="-4" y="5210243"/>
            <a:chExt cx="9144004" cy="1647757"/>
          </a:xfrm>
        </p:grpSpPr>
        <p:pic>
          <p:nvPicPr>
            <p:cNvPr id="6" name="Picture 2" descr="M:\Projects Mobility Forum\EMW\2015-2017\3 - Support to EMW activities\EMW Communication Toolkit\Toolkit\POWERPOINT\Links\footer-landscape-bleed blank.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8" name="TextBox 7"/>
            <p:cNvSpPr txBox="1"/>
            <p:nvPr/>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9" name="Picture 2" descr="http://vignette1.wikia.nocookie.net/dusktilldawn/images/1/1a/Twitter_logo.png/revision/latest?cb=2014050721083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sp>
          <p:nvSpPr>
            <p:cNvPr id="11" name="Rectangle 10"/>
            <p:cNvSpPr/>
            <p:nvPr/>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p:cNvSpPr txBox="1"/>
          <p:nvPr/>
        </p:nvSpPr>
        <p:spPr>
          <a:xfrm>
            <a:off x="3562766" y="4869200"/>
            <a:ext cx="5545864" cy="646331"/>
          </a:xfrm>
          <a:prstGeom prst="rect">
            <a:avLst/>
          </a:prstGeom>
          <a:noFill/>
        </p:spPr>
        <p:txBody>
          <a:bodyPr wrap="square" rtlCol="0">
            <a:spAutoFit/>
          </a:bodyPr>
          <a:lstStyle/>
          <a:p>
            <a:pPr algn="r"/>
            <a:r>
              <a:rPr lang="en-US"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With this focal theme we aim at highlighting the economic benefits of smart and sustainable mobility</a:t>
            </a:r>
            <a:endParaRPr lang="en-US" sz="1600"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7430" y="5323523"/>
            <a:ext cx="2571593" cy="265777"/>
          </a:xfrm>
          <a:prstGeom prst="rect">
            <a:avLst/>
          </a:prstGeom>
        </p:spPr>
      </p:pic>
      <p:sp>
        <p:nvSpPr>
          <p:cNvPr id="15" name="TextBox 14"/>
          <p:cNvSpPr txBox="1"/>
          <p:nvPr/>
        </p:nvSpPr>
        <p:spPr>
          <a:xfrm>
            <a:off x="353194" y="5274186"/>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7" cstate="print"/>
          <a:stretch>
            <a:fillRect/>
          </a:stretch>
        </p:blipFill>
        <p:spPr>
          <a:xfrm>
            <a:off x="8060788" y="5916016"/>
            <a:ext cx="694706" cy="517624"/>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Tree>
    <p:extLst>
      <p:ext uri="{BB962C8B-B14F-4D97-AF65-F5344CB8AC3E}">
        <p14:creationId xmlns:p14="http://schemas.microsoft.com/office/powerpoint/2010/main" xmlns="" val="3114536230"/>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7819" t="2494" r="8019"/>
          <a:stretch/>
        </p:blipFill>
        <p:spPr bwMode="auto">
          <a:xfrm>
            <a:off x="1" y="-1"/>
            <a:ext cx="9144000" cy="67033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5" name="Group 4"/>
          <p:cNvGrpSpPr/>
          <p:nvPr/>
        </p:nvGrpSpPr>
        <p:grpSpPr>
          <a:xfrm>
            <a:off x="731511" y="1268700"/>
            <a:ext cx="3931885" cy="1728240"/>
            <a:chOff x="608838" y="3429000"/>
            <a:chExt cx="3276571" cy="1440200"/>
          </a:xfrm>
        </p:grpSpPr>
        <p:sp>
          <p:nvSpPr>
            <p:cNvPr id="6" name="Rounded Rectangle 5"/>
            <p:cNvSpPr/>
            <p:nvPr/>
          </p:nvSpPr>
          <p:spPr>
            <a:xfrm>
              <a:off x="608838" y="3429000"/>
              <a:ext cx="3276571" cy="1440200"/>
            </a:xfrm>
            <a:prstGeom prst="roundRect">
              <a:avLst/>
            </a:prstGeom>
            <a:gradFill>
              <a:gsLst>
                <a:gs pos="0">
                  <a:srgbClr val="164194"/>
                </a:gs>
                <a:gs pos="50000">
                  <a:srgbClr val="00B0F0"/>
                </a:gs>
                <a:gs pos="100000">
                  <a:srgbClr val="164194"/>
                </a:gs>
              </a:gsLst>
              <a:lin ang="5400000" scaled="0"/>
            </a:gradFill>
            <a:ln>
              <a:solidFill>
                <a:srgbClr val="5DBB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31116" y="3573020"/>
              <a:ext cx="3048774" cy="1168920"/>
            </a:xfrm>
            <a:prstGeom prst="roundRect">
              <a:avLst/>
            </a:prstGeom>
            <a:gradFill>
              <a:gsLst>
                <a:gs pos="0">
                  <a:srgbClr val="164194"/>
                </a:gs>
                <a:gs pos="50000">
                  <a:srgbClr val="00B0F0"/>
                </a:gs>
                <a:gs pos="100000">
                  <a:srgbClr val="164194"/>
                </a:gs>
              </a:gsLst>
              <a:lin ang="5400000" scaled="0"/>
            </a:grad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p:nvCxnSpPr>
          <p:spPr>
            <a:xfrm>
              <a:off x="1475570" y="3573020"/>
              <a:ext cx="0" cy="116892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67680" y="3573020"/>
              <a:ext cx="0" cy="116892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59790" y="3573020"/>
              <a:ext cx="0" cy="116892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890328" y="1196690"/>
            <a:ext cx="3775394" cy="1862048"/>
          </a:xfrm>
          <a:prstGeom prst="rect">
            <a:avLst/>
          </a:prstGeom>
          <a:noFill/>
        </p:spPr>
        <p:txBody>
          <a:bodyPr wrap="none" rtlCol="0">
            <a:spAutoFit/>
          </a:bodyPr>
          <a:lstStyle/>
          <a:p>
            <a:pPr algn="ctr"/>
            <a:r>
              <a:rPr lang="en-US" sz="11500" b="1" spc="6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1873</a:t>
            </a:r>
            <a:endParaRPr lang="en-US" sz="2400" b="1" spc="6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TextBox 11"/>
          <p:cNvSpPr txBox="1"/>
          <p:nvPr/>
        </p:nvSpPr>
        <p:spPr>
          <a:xfrm>
            <a:off x="705172" y="2924930"/>
            <a:ext cx="4006225" cy="646331"/>
          </a:xfrm>
          <a:prstGeom prst="rect">
            <a:avLst/>
          </a:prstGeom>
          <a:noFill/>
        </p:spPr>
        <p:txBody>
          <a:bodyPr wrap="none" rtlCol="0">
            <a:spAutoFit/>
          </a:bodyPr>
          <a:lstStyle/>
          <a:p>
            <a:pPr algn="ct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r>
              <a:rPr lang="en-US" sz="3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ities took part in</a:t>
            </a: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TextBox 12"/>
          <p:cNvSpPr txBox="1"/>
          <p:nvPr/>
        </p:nvSpPr>
        <p:spPr>
          <a:xfrm>
            <a:off x="623422" y="3460950"/>
            <a:ext cx="4169731" cy="430887"/>
          </a:xfrm>
          <a:prstGeom prst="rect">
            <a:avLst/>
          </a:prstGeom>
          <a:noFill/>
          <a:effectLst>
            <a:outerShdw blurRad="50800" dist="12700" dir="5400000" algn="ctr" rotWithShape="0">
              <a:schemeClr val="bg1"/>
            </a:outerShdw>
          </a:effectLst>
        </p:spPr>
        <p:txBody>
          <a:bodyPr wrap="none" rtlCol="0">
            <a:spAutoFit/>
          </a:bodyPr>
          <a:lstStyle/>
          <a:p>
            <a:pPr algn="ctr"/>
            <a:r>
              <a:rPr lang="en-US" sz="2200" spc="-150" dirty="0" smtClean="0">
                <a:solidFill>
                  <a:srgbClr val="164194"/>
                </a:solidFill>
                <a:latin typeface="Arial" panose="020B0604020202020204" pitchFamily="34" charset="0"/>
                <a:cs typeface="Arial" panose="020B0604020202020204" pitchFamily="34" charset="0"/>
              </a:rPr>
              <a:t>EUROPEAN</a:t>
            </a:r>
            <a:r>
              <a:rPr lang="en-US" sz="2200" b="1" spc="-150" dirty="0" smtClean="0">
                <a:solidFill>
                  <a:srgbClr val="164194"/>
                </a:solidFill>
                <a:latin typeface="Arial" panose="020B0604020202020204" pitchFamily="34" charset="0"/>
                <a:cs typeface="Arial" panose="020B0604020202020204" pitchFamily="34" charset="0"/>
              </a:rPr>
              <a:t>MOBILITY</a:t>
            </a:r>
            <a:r>
              <a:rPr lang="en-US" sz="2200" spc="-150" dirty="0" smtClean="0">
                <a:solidFill>
                  <a:srgbClr val="164194"/>
                </a:solidFill>
                <a:latin typeface="Arial" panose="020B0604020202020204" pitchFamily="34" charset="0"/>
                <a:cs typeface="Arial" panose="020B0604020202020204" pitchFamily="34" charset="0"/>
              </a:rPr>
              <a:t>WEEK</a:t>
            </a:r>
            <a:r>
              <a:rPr lang="en-US" sz="2200" b="1" spc="-150" dirty="0" smtClean="0">
                <a:solidFill>
                  <a:srgbClr val="164194"/>
                </a:solidFill>
                <a:latin typeface="Arial" panose="020B0604020202020204" pitchFamily="34" charset="0"/>
                <a:cs typeface="Arial" panose="020B0604020202020204" pitchFamily="34" charset="0"/>
              </a:rPr>
              <a:t> </a:t>
            </a:r>
            <a:r>
              <a:rPr lang="en-US" sz="2200" spc="-150" dirty="0" smtClean="0">
                <a:solidFill>
                  <a:srgbClr val="164194"/>
                </a:solidFill>
                <a:latin typeface="Arial" panose="020B0604020202020204" pitchFamily="34" charset="0"/>
                <a:cs typeface="Arial" panose="020B0604020202020204" pitchFamily="34" charset="0"/>
              </a:rPr>
              <a:t>2015</a:t>
            </a:r>
            <a:endParaRPr lang="en-US" sz="2200" spc="-150" dirty="0">
              <a:solidFill>
                <a:srgbClr val="164194"/>
              </a:solidFill>
              <a:latin typeface="Arial" panose="020B0604020202020204" pitchFamily="34" charset="0"/>
              <a:cs typeface="Arial" panose="020B0604020202020204" pitchFamily="34" charset="0"/>
            </a:endParaRPr>
          </a:p>
        </p:txBody>
      </p:sp>
      <p:pic>
        <p:nvPicPr>
          <p:cNvPr id="23" name="Picture 2" descr="M:\Projects Mobility Forum\EMW\2015-2017\3 - Support to EMW activities\EMW Communication Toolkit\Toolkit\POWERPOINT\Links\logo-EuMobWeek.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7877" y="260560"/>
            <a:ext cx="3444023" cy="47075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1"/>
          <p:cNvGrpSpPr/>
          <p:nvPr/>
        </p:nvGrpSpPr>
        <p:grpSpPr>
          <a:xfrm>
            <a:off x="-4" y="5210243"/>
            <a:ext cx="9144004" cy="1647757"/>
            <a:chOff x="-4" y="5210243"/>
            <a:chExt cx="9144004" cy="1647757"/>
          </a:xfrm>
        </p:grpSpPr>
        <p:pic>
          <p:nvPicPr>
            <p:cNvPr id="25" name="Picture 2" descr="M:\Projects Mobility Forum\EMW\2015-2017\3 - Support to EMW activities\EMW Communication Toolkit\Toolkit\POWERPOINT\Links\footer-landscape-bleed blank.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 y="5210243"/>
              <a:ext cx="9144004" cy="1647757"/>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TextBox 26"/>
            <p:cNvSpPr txBox="1"/>
            <p:nvPr/>
          </p:nvSpPr>
          <p:spPr>
            <a:xfrm>
              <a:off x="388241" y="5301260"/>
              <a:ext cx="2714205" cy="338554"/>
            </a:xfrm>
            <a:prstGeom prst="rect">
              <a:avLst/>
            </a:prstGeom>
            <a:noFill/>
          </p:spPr>
          <p:txBody>
            <a:bodyPr wrap="none" rtlCol="0">
              <a:spAutoFit/>
            </a:bodyPr>
            <a:lstStyle/>
            <a:p>
              <a:r>
                <a:rPr lang="en-GB" sz="1600" dirty="0" smtClean="0">
                  <a:solidFill>
                    <a:srgbClr val="E57912"/>
                  </a:solidFill>
                  <a:latin typeface="Arial" panose="020B0604020202020204" pitchFamily="34" charset="0"/>
                  <a:cs typeface="Arial" panose="020B0604020202020204" pitchFamily="34" charset="0"/>
                </a:rPr>
                <a:t>Choose.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00A3A2"/>
                  </a:solidFill>
                  <a:latin typeface="Arial" panose="020B0604020202020204" pitchFamily="34" charset="0"/>
                  <a:cs typeface="Arial" panose="020B0604020202020204" pitchFamily="34" charset="0"/>
                </a:rPr>
                <a:t>Change.</a:t>
              </a:r>
              <a:r>
                <a:rPr lang="en-GB" sz="1600" dirty="0" smtClean="0">
                  <a:solidFill>
                    <a:srgbClr val="003399"/>
                  </a:solidFill>
                  <a:latin typeface="Arial" panose="020B0604020202020204" pitchFamily="34" charset="0"/>
                  <a:cs typeface="Arial" panose="020B0604020202020204" pitchFamily="34" charset="0"/>
                </a:rPr>
                <a:t> </a:t>
              </a:r>
              <a:r>
                <a:rPr lang="en-GB" sz="1600" dirty="0" smtClean="0">
                  <a:solidFill>
                    <a:srgbClr val="5DBBE8"/>
                  </a:solidFill>
                  <a:latin typeface="Arial" panose="020B0604020202020204" pitchFamily="34" charset="0"/>
                  <a:cs typeface="Arial" panose="020B0604020202020204" pitchFamily="34" charset="0"/>
                </a:rPr>
                <a:t>Combine.</a:t>
              </a:r>
              <a:endParaRPr lang="en-GB" sz="1600" dirty="0">
                <a:solidFill>
                  <a:srgbClr val="5DBBE8"/>
                </a:solidFill>
                <a:latin typeface="Arial" panose="020B0604020202020204" pitchFamily="34" charset="0"/>
                <a:cs typeface="Arial" panose="020B0604020202020204" pitchFamily="34" charset="0"/>
              </a:endParaRPr>
            </a:p>
          </p:txBody>
        </p:sp>
        <p:sp>
          <p:nvSpPr>
            <p:cNvPr id="28" name="TextBox 27"/>
            <p:cNvSpPr txBox="1"/>
            <p:nvPr/>
          </p:nvSpPr>
          <p:spPr>
            <a:xfrm>
              <a:off x="611449" y="5733320"/>
              <a:ext cx="1132041" cy="261610"/>
            </a:xfrm>
            <a:prstGeom prst="rect">
              <a:avLst/>
            </a:prstGeom>
            <a:noFill/>
          </p:spPr>
          <p:txBody>
            <a:bodyPr wrap="none" rtlCol="0">
              <a:spAutoFit/>
            </a:bodyPr>
            <a:lstStyle/>
            <a:p>
              <a:r>
                <a:rPr lang="en-US" sz="1100" dirty="0" smtClean="0">
                  <a:solidFill>
                    <a:srgbClr val="164194"/>
                  </a:solidFill>
                  <a:latin typeface="Arial" panose="020B0604020202020204" pitchFamily="34" charset="0"/>
                  <a:cs typeface="Arial" panose="020B0604020202020204" pitchFamily="34" charset="0"/>
                </a:rPr>
                <a:t>#</a:t>
              </a:r>
              <a:r>
                <a:rPr lang="en-US" sz="1100" b="1" dirty="0" err="1" smtClean="0">
                  <a:solidFill>
                    <a:srgbClr val="164194"/>
                  </a:solidFill>
                  <a:latin typeface="Arial" panose="020B0604020202020204" pitchFamily="34" charset="0"/>
                  <a:cs typeface="Arial" panose="020B0604020202020204" pitchFamily="34" charset="0"/>
                </a:rPr>
                <a:t>mobility</a:t>
              </a:r>
              <a:r>
                <a:rPr lang="en-US" sz="1100" dirty="0" err="1" smtClean="0">
                  <a:solidFill>
                    <a:srgbClr val="164194"/>
                  </a:solidFill>
                  <a:latin typeface="Arial" panose="020B0604020202020204" pitchFamily="34" charset="0"/>
                  <a:cs typeface="Arial" panose="020B0604020202020204" pitchFamily="34" charset="0"/>
                </a:rPr>
                <a:t>week</a:t>
              </a:r>
              <a:endParaRPr lang="en-US" sz="1100" dirty="0">
                <a:solidFill>
                  <a:srgbClr val="164194"/>
                </a:solidFill>
                <a:latin typeface="Arial" panose="020B0604020202020204" pitchFamily="34" charset="0"/>
                <a:cs typeface="Arial" panose="020B0604020202020204" pitchFamily="34" charset="0"/>
              </a:endParaRPr>
            </a:p>
          </p:txBody>
        </p:sp>
        <p:pic>
          <p:nvPicPr>
            <p:cNvPr id="29" name="Picture 2" descr="http://vignette1.wikia.nocookie.net/dusktilldawn/images/1/1a/Twitter_logo.png/revision/latest?cb=2014050721083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7430" y="5750608"/>
              <a:ext cx="212930" cy="172899"/>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TextBox 29"/>
            <p:cNvSpPr txBox="1"/>
            <p:nvPr/>
          </p:nvSpPr>
          <p:spPr>
            <a:xfrm>
              <a:off x="406774" y="5517290"/>
              <a:ext cx="1535998" cy="261610"/>
            </a:xfrm>
            <a:prstGeom prst="rect">
              <a:avLst/>
            </a:prstGeom>
            <a:noFill/>
          </p:spPr>
          <p:txBody>
            <a:bodyPr wrap="none" rtlCol="0">
              <a:spAutoFit/>
            </a:bodyPr>
            <a:lstStyle/>
            <a:p>
              <a:r>
                <a:rPr lang="en-GB" sz="1100" i="1" dirty="0" smtClean="0">
                  <a:solidFill>
                    <a:srgbClr val="164194"/>
                  </a:solidFill>
                  <a:latin typeface="Arial" panose="020B0604020202020204" pitchFamily="34" charset="0"/>
                  <a:cs typeface="Arial" panose="020B0604020202020204" pitchFamily="34" charset="0"/>
                </a:rPr>
                <a:t>www.mobilityweek.eu</a:t>
              </a:r>
              <a:endParaRPr lang="en-GB" sz="1100" i="1" dirty="0">
                <a:solidFill>
                  <a:srgbClr val="164194"/>
                </a:solidFill>
                <a:latin typeface="Arial" panose="020B0604020202020204" pitchFamily="34" charset="0"/>
                <a:cs typeface="Arial" panose="020B0604020202020204" pitchFamily="34" charset="0"/>
              </a:endParaRPr>
            </a:p>
          </p:txBody>
        </p:sp>
        <p:sp>
          <p:nvSpPr>
            <p:cNvPr id="31" name="Rectangle 30"/>
            <p:cNvSpPr/>
            <p:nvPr/>
          </p:nvSpPr>
          <p:spPr>
            <a:xfrm>
              <a:off x="7596420" y="5648095"/>
              <a:ext cx="1296180" cy="87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1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7430" y="5323523"/>
            <a:ext cx="2571593" cy="265777"/>
          </a:xfrm>
          <a:prstGeom prst="rect">
            <a:avLst/>
          </a:prstGeom>
        </p:spPr>
      </p:pic>
      <p:sp>
        <p:nvSpPr>
          <p:cNvPr id="21" name="TextBox 20"/>
          <p:cNvSpPr txBox="1"/>
          <p:nvPr/>
        </p:nvSpPr>
        <p:spPr>
          <a:xfrm>
            <a:off x="353194" y="5274186"/>
            <a:ext cx="2964851" cy="307777"/>
          </a:xfrm>
          <a:prstGeom prst="rect">
            <a:avLst/>
          </a:prstGeom>
          <a:noFill/>
        </p:spPr>
        <p:txBody>
          <a:bodyPr wrap="none" rtlCol="0">
            <a:spAutoFit/>
          </a:bodyPr>
          <a:lstStyle/>
          <a:p>
            <a:r>
              <a:rPr lang="en-GB" sz="1400" b="1" dirty="0" smtClean="0">
                <a:solidFill>
                  <a:srgbClr val="E57912"/>
                </a:solidFill>
                <a:latin typeface="Arial" panose="020B0604020202020204" pitchFamily="34" charset="0"/>
                <a:cs typeface="Arial" panose="020B0604020202020204" pitchFamily="34" charset="0"/>
              </a:rPr>
              <a:t>Smart mobility. Strong economy.</a:t>
            </a:r>
            <a:endParaRPr lang="en-GB" sz="1400" b="1" dirty="0">
              <a:solidFill>
                <a:srgbClr val="5DBBE8"/>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7" cstate="print"/>
          <a:stretch>
            <a:fillRect/>
          </a:stretch>
        </p:blipFill>
        <p:spPr>
          <a:xfrm>
            <a:off x="8060788" y="5916016"/>
            <a:ext cx="694706" cy="517624"/>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62360" y="6021360"/>
            <a:ext cx="701378" cy="645268"/>
          </a:xfrm>
          <a:prstGeom prst="rect">
            <a:avLst/>
          </a:prstGeom>
        </p:spPr>
      </p:pic>
    </p:spTree>
    <p:extLst>
      <p:ext uri="{BB962C8B-B14F-4D97-AF65-F5344CB8AC3E}">
        <p14:creationId xmlns:p14="http://schemas.microsoft.com/office/powerpoint/2010/main" xmlns="" val="4043305112"/>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2746</Words>
  <Application>Microsoft Office PowerPoint</Application>
  <PresentationFormat>On-screen Show (4:3)</PresentationFormat>
  <Paragraphs>694</Paragraphs>
  <Slides>49</Slides>
  <Notes>20</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Custom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Juan Caballero</dc:creator>
  <cp:lastModifiedBy>Lewis Macdonald</cp:lastModifiedBy>
  <cp:revision>131</cp:revision>
  <cp:lastPrinted>2016-04-25T07:55:32Z</cp:lastPrinted>
  <dcterms:created xsi:type="dcterms:W3CDTF">2015-06-19T12:39:17Z</dcterms:created>
  <dcterms:modified xsi:type="dcterms:W3CDTF">2016-05-02T14:41:41Z</dcterms:modified>
</cp:coreProperties>
</file>